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DM Sans" panose="020B0604020202020204" charset="0"/>
      <p:regular r:id="rId16"/>
    </p:embeddedFont>
    <p:embeddedFont>
      <p:font typeface="Libre Baskerville"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367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sv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0956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Exploratory Data Analysis on WeFit Fitness Tracker Dataset</a:t>
            </a:r>
            <a:endParaRPr lang="en-US" sz="4450" dirty="0"/>
          </a:p>
        </p:txBody>
      </p:sp>
      <p:sp>
        <p:nvSpPr>
          <p:cNvPr id="4" name="Text 1"/>
          <p:cNvSpPr/>
          <p:nvPr/>
        </p:nvSpPr>
        <p:spPr>
          <a:xfrm>
            <a:off x="6280190" y="4676061"/>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 Comprehensive Study of Physical Activity, Heart Rate, Sleep Patterns, and Weight Trends Using Python</a:t>
            </a:r>
            <a:endParaRPr lang="en-US" sz="1750" dirty="0"/>
          </a:p>
        </p:txBody>
      </p:sp>
      <p:sp>
        <p:nvSpPr>
          <p:cNvPr id="5" name="Text 2"/>
          <p:cNvSpPr/>
          <p:nvPr/>
        </p:nvSpPr>
        <p:spPr>
          <a:xfrm>
            <a:off x="6280190" y="5657017"/>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2784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Project Objectives</a:t>
            </a:r>
            <a:endParaRPr lang="en-US" sz="4450" dirty="0"/>
          </a:p>
        </p:txBody>
      </p:sp>
      <p:sp>
        <p:nvSpPr>
          <p:cNvPr id="3" name="Shape 1"/>
          <p:cNvSpPr/>
          <p:nvPr/>
        </p:nvSpPr>
        <p:spPr>
          <a:xfrm>
            <a:off x="793790" y="1990249"/>
            <a:ext cx="6407944" cy="2592348"/>
          </a:xfrm>
          <a:prstGeom prst="roundRect">
            <a:avLst>
              <a:gd name="adj" fmla="val 3675"/>
            </a:avLst>
          </a:prstGeom>
          <a:solidFill>
            <a:srgbClr val="F7EDD4"/>
          </a:solidFill>
          <a:ln w="7620">
            <a:solidFill>
              <a:srgbClr val="DDD3BA"/>
            </a:solidFill>
            <a:prstDash val="solid"/>
          </a:ln>
        </p:spPr>
      </p:sp>
      <p:sp>
        <p:nvSpPr>
          <p:cNvPr id="4" name="Shape 2"/>
          <p:cNvSpPr/>
          <p:nvPr/>
        </p:nvSpPr>
        <p:spPr>
          <a:xfrm>
            <a:off x="1028224" y="2224683"/>
            <a:ext cx="680442" cy="680442"/>
          </a:xfrm>
          <a:prstGeom prst="roundRect">
            <a:avLst>
              <a:gd name="adj" fmla="val 13436980"/>
            </a:avLst>
          </a:prstGeom>
          <a:solidFill>
            <a:srgbClr val="B88E23"/>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5390" y="2411730"/>
            <a:ext cx="306110" cy="306110"/>
          </a:xfrm>
          <a:prstGeom prst="rect">
            <a:avLst/>
          </a:prstGeom>
        </p:spPr>
      </p:pic>
      <p:sp>
        <p:nvSpPr>
          <p:cNvPr id="6" name="Text 3"/>
          <p:cNvSpPr/>
          <p:nvPr/>
        </p:nvSpPr>
        <p:spPr>
          <a:xfrm>
            <a:off x="1028224" y="31319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Activity Patterns</a:t>
            </a:r>
            <a:endParaRPr lang="en-US" sz="2200" dirty="0"/>
          </a:p>
        </p:txBody>
      </p:sp>
      <p:sp>
        <p:nvSpPr>
          <p:cNvPr id="7" name="Text 4"/>
          <p:cNvSpPr/>
          <p:nvPr/>
        </p:nvSpPr>
        <p:spPr>
          <a:xfrm>
            <a:off x="1028224" y="3622358"/>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Analyze daily physical activity levels and movement behaviors across diverse user segments</a:t>
            </a:r>
            <a:endParaRPr lang="en-US" sz="1750" dirty="0"/>
          </a:p>
        </p:txBody>
      </p:sp>
      <p:sp>
        <p:nvSpPr>
          <p:cNvPr id="8" name="Shape 5"/>
          <p:cNvSpPr/>
          <p:nvPr/>
        </p:nvSpPr>
        <p:spPr>
          <a:xfrm>
            <a:off x="7428548" y="1990249"/>
            <a:ext cx="6408063" cy="2592348"/>
          </a:xfrm>
          <a:prstGeom prst="roundRect">
            <a:avLst>
              <a:gd name="adj" fmla="val 3675"/>
            </a:avLst>
          </a:prstGeom>
          <a:solidFill>
            <a:srgbClr val="F7EDD4"/>
          </a:solidFill>
          <a:ln w="7620">
            <a:solidFill>
              <a:srgbClr val="DDD3BA"/>
            </a:solidFill>
            <a:prstDash val="solid"/>
          </a:ln>
        </p:spPr>
      </p:sp>
      <p:sp>
        <p:nvSpPr>
          <p:cNvPr id="9" name="Shape 6"/>
          <p:cNvSpPr/>
          <p:nvPr/>
        </p:nvSpPr>
        <p:spPr>
          <a:xfrm>
            <a:off x="7662982" y="2224683"/>
            <a:ext cx="680442" cy="680442"/>
          </a:xfrm>
          <a:prstGeom prst="roundRect">
            <a:avLst>
              <a:gd name="adj" fmla="val 13436980"/>
            </a:avLst>
          </a:prstGeom>
          <a:solidFill>
            <a:srgbClr val="B88E23"/>
          </a:solidFill>
          <a:ln/>
        </p:spPr>
      </p:sp>
      <p:pic>
        <p:nvPicPr>
          <p:cNvPr id="10"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850148" y="2411730"/>
            <a:ext cx="306110" cy="306110"/>
          </a:xfrm>
          <a:prstGeom prst="rect">
            <a:avLst/>
          </a:prstGeom>
        </p:spPr>
      </p:pic>
      <p:sp>
        <p:nvSpPr>
          <p:cNvPr id="11" name="Text 7"/>
          <p:cNvSpPr/>
          <p:nvPr/>
        </p:nvSpPr>
        <p:spPr>
          <a:xfrm>
            <a:off x="7662982" y="313193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Steps &amp; Calories</a:t>
            </a:r>
            <a:endParaRPr lang="en-US" sz="2200" dirty="0"/>
          </a:p>
        </p:txBody>
      </p:sp>
      <p:sp>
        <p:nvSpPr>
          <p:cNvPr id="12" name="Text 8"/>
          <p:cNvSpPr/>
          <p:nvPr/>
        </p:nvSpPr>
        <p:spPr>
          <a:xfrm>
            <a:off x="7662982" y="3622358"/>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Study the relationship between daily steps taken and calories burned to understand energy expenditure</a:t>
            </a:r>
            <a:endParaRPr lang="en-US" sz="1750" dirty="0"/>
          </a:p>
        </p:txBody>
      </p:sp>
      <p:sp>
        <p:nvSpPr>
          <p:cNvPr id="13" name="Shape 9"/>
          <p:cNvSpPr/>
          <p:nvPr/>
        </p:nvSpPr>
        <p:spPr>
          <a:xfrm>
            <a:off x="793790" y="4809411"/>
            <a:ext cx="6407944" cy="2592348"/>
          </a:xfrm>
          <a:prstGeom prst="roundRect">
            <a:avLst>
              <a:gd name="adj" fmla="val 3675"/>
            </a:avLst>
          </a:prstGeom>
          <a:solidFill>
            <a:srgbClr val="F7EDD4"/>
          </a:solidFill>
          <a:ln w="7620">
            <a:solidFill>
              <a:srgbClr val="DDD3BA"/>
            </a:solidFill>
            <a:prstDash val="solid"/>
          </a:ln>
        </p:spPr>
      </p:sp>
      <p:sp>
        <p:nvSpPr>
          <p:cNvPr id="14" name="Shape 10"/>
          <p:cNvSpPr/>
          <p:nvPr/>
        </p:nvSpPr>
        <p:spPr>
          <a:xfrm>
            <a:off x="1028224" y="5043845"/>
            <a:ext cx="680442" cy="680442"/>
          </a:xfrm>
          <a:prstGeom prst="roundRect">
            <a:avLst>
              <a:gd name="adj" fmla="val 13436980"/>
            </a:avLst>
          </a:prstGeom>
          <a:solidFill>
            <a:srgbClr val="B88E23"/>
          </a:solidFill>
          <a:ln/>
        </p:spPr>
      </p:sp>
      <p:pic>
        <p:nvPicPr>
          <p:cNvPr id="15"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1215390" y="5230892"/>
            <a:ext cx="306110" cy="306110"/>
          </a:xfrm>
          <a:prstGeom prst="rect">
            <a:avLst/>
          </a:prstGeom>
        </p:spPr>
      </p:pic>
      <p:sp>
        <p:nvSpPr>
          <p:cNvPr id="16" name="Text 11"/>
          <p:cNvSpPr/>
          <p:nvPr/>
        </p:nvSpPr>
        <p:spPr>
          <a:xfrm>
            <a:off x="1028224" y="59511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Vital Trends</a:t>
            </a:r>
            <a:endParaRPr lang="en-US" sz="2200" dirty="0"/>
          </a:p>
        </p:txBody>
      </p:sp>
      <p:sp>
        <p:nvSpPr>
          <p:cNvPr id="17" name="Text 12"/>
          <p:cNvSpPr/>
          <p:nvPr/>
        </p:nvSpPr>
        <p:spPr>
          <a:xfrm>
            <a:off x="1028224" y="6441519"/>
            <a:ext cx="5939076"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Analyze heart rate, sleep quality, and weight trends to identify health patterns and correlations</a:t>
            </a:r>
            <a:endParaRPr lang="en-US" sz="1750" dirty="0"/>
          </a:p>
        </p:txBody>
      </p:sp>
      <p:sp>
        <p:nvSpPr>
          <p:cNvPr id="18" name="Shape 13"/>
          <p:cNvSpPr/>
          <p:nvPr/>
        </p:nvSpPr>
        <p:spPr>
          <a:xfrm>
            <a:off x="7428548" y="4809411"/>
            <a:ext cx="6408063" cy="2592348"/>
          </a:xfrm>
          <a:prstGeom prst="roundRect">
            <a:avLst>
              <a:gd name="adj" fmla="val 3675"/>
            </a:avLst>
          </a:prstGeom>
          <a:solidFill>
            <a:srgbClr val="F7EDD4"/>
          </a:solidFill>
          <a:ln w="7620">
            <a:solidFill>
              <a:srgbClr val="DDD3BA"/>
            </a:solidFill>
            <a:prstDash val="solid"/>
          </a:ln>
        </p:spPr>
      </p:sp>
      <p:sp>
        <p:nvSpPr>
          <p:cNvPr id="19" name="Shape 14"/>
          <p:cNvSpPr/>
          <p:nvPr/>
        </p:nvSpPr>
        <p:spPr>
          <a:xfrm>
            <a:off x="7662982" y="5043845"/>
            <a:ext cx="680442" cy="680442"/>
          </a:xfrm>
          <a:prstGeom prst="roundRect">
            <a:avLst>
              <a:gd name="adj" fmla="val 13436980"/>
            </a:avLst>
          </a:prstGeom>
          <a:solidFill>
            <a:srgbClr val="B88E23"/>
          </a:solidFill>
          <a:ln/>
        </p:spPr>
      </p:sp>
      <p:pic>
        <p:nvPicPr>
          <p:cNvPr id="20"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850148" y="5230892"/>
            <a:ext cx="306110" cy="306110"/>
          </a:xfrm>
          <a:prstGeom prst="rect">
            <a:avLst/>
          </a:prstGeom>
        </p:spPr>
      </p:pic>
      <p:sp>
        <p:nvSpPr>
          <p:cNvPr id="21" name="Text 15"/>
          <p:cNvSpPr/>
          <p:nvPr/>
        </p:nvSpPr>
        <p:spPr>
          <a:xfrm>
            <a:off x="7662982" y="595110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User Classification</a:t>
            </a:r>
            <a:endParaRPr lang="en-US" sz="2200" dirty="0"/>
          </a:p>
        </p:txBody>
      </p:sp>
      <p:sp>
        <p:nvSpPr>
          <p:cNvPr id="22" name="Text 16"/>
          <p:cNvSpPr/>
          <p:nvPr/>
        </p:nvSpPr>
        <p:spPr>
          <a:xfrm>
            <a:off x="7662982" y="6441519"/>
            <a:ext cx="5939195"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Classify users into activity levels (Beginner, Intermediate, Pro) based on comprehensive metrics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454110" y="989528"/>
            <a:ext cx="4247078" cy="530781"/>
          </a:xfrm>
          <a:prstGeom prst="rect">
            <a:avLst/>
          </a:prstGeom>
          <a:noFill/>
          <a:ln/>
        </p:spPr>
        <p:txBody>
          <a:bodyPr wrap="none" lIns="0" tIns="0" rIns="0" bIns="0" rtlCol="0" anchor="t"/>
          <a:lstStyle/>
          <a:p>
            <a:pPr marL="0" indent="0" algn="l">
              <a:lnSpc>
                <a:spcPts val="4150"/>
              </a:lnSpc>
              <a:buNone/>
            </a:pPr>
            <a:r>
              <a:rPr lang="en-US" sz="3300" dirty="0">
                <a:solidFill>
                  <a:srgbClr val="5C4E3D"/>
                </a:solidFill>
                <a:latin typeface="Libre Baskerville" pitchFamily="34" charset="0"/>
                <a:ea typeface="Libre Baskerville" pitchFamily="34" charset="-122"/>
                <a:cs typeface="Libre Baskerville" pitchFamily="34" charset="-120"/>
              </a:rPr>
              <a:t>Dataset Overview</a:t>
            </a:r>
            <a:endParaRPr lang="en-US" sz="3300" dirty="0"/>
          </a:p>
        </p:txBody>
      </p:sp>
      <p:sp>
        <p:nvSpPr>
          <p:cNvPr id="3" name="Text 1"/>
          <p:cNvSpPr/>
          <p:nvPr/>
        </p:nvSpPr>
        <p:spPr>
          <a:xfrm>
            <a:off x="1454110" y="1774746"/>
            <a:ext cx="11722060" cy="237649"/>
          </a:xfrm>
          <a:prstGeom prst="rect">
            <a:avLst/>
          </a:prstGeom>
          <a:noFill/>
          <a:ln/>
        </p:spPr>
        <p:txBody>
          <a:bodyPr wrap="none" lIns="0" tIns="0" rIns="0" bIns="0" rtlCol="0" anchor="t"/>
          <a:lstStyle/>
          <a:p>
            <a:pPr marL="0" indent="0" algn="l">
              <a:lnSpc>
                <a:spcPts val="1850"/>
              </a:lnSpc>
              <a:buNone/>
            </a:pPr>
            <a:r>
              <a:rPr lang="en-US" sz="1300" dirty="0">
                <a:solidFill>
                  <a:srgbClr val="454240"/>
                </a:solidFill>
                <a:latin typeface="DM Sans" pitchFamily="34" charset="0"/>
                <a:ea typeface="DM Sans" pitchFamily="34" charset="-122"/>
                <a:cs typeface="DM Sans" pitchFamily="34" charset="-120"/>
              </a:rPr>
              <a:t>This project analyzed 7 datasets containing fitness tracker information from 33 users over 31 days, totaling approximately 2,900 records.</a:t>
            </a:r>
            <a:endParaRPr lang="en-US" sz="1300" dirty="0"/>
          </a:p>
        </p:txBody>
      </p:sp>
      <p:sp>
        <p:nvSpPr>
          <p:cNvPr id="4" name="Shape 2"/>
          <p:cNvSpPr/>
          <p:nvPr/>
        </p:nvSpPr>
        <p:spPr>
          <a:xfrm>
            <a:off x="1454110" y="2410301"/>
            <a:ext cx="3822502" cy="1434465"/>
          </a:xfrm>
          <a:prstGeom prst="roundRect">
            <a:avLst>
              <a:gd name="adj" fmla="val 7649"/>
            </a:avLst>
          </a:prstGeom>
          <a:solidFill>
            <a:srgbClr val="FFFDFA"/>
          </a:solidFill>
          <a:ln/>
        </p:spPr>
      </p:sp>
      <p:sp>
        <p:nvSpPr>
          <p:cNvPr id="5" name="Shape 3"/>
          <p:cNvSpPr/>
          <p:nvPr/>
        </p:nvSpPr>
        <p:spPr>
          <a:xfrm>
            <a:off x="1454110" y="2387441"/>
            <a:ext cx="3822502" cy="91440"/>
          </a:xfrm>
          <a:prstGeom prst="roundRect">
            <a:avLst>
              <a:gd name="adj" fmla="val 78031"/>
            </a:avLst>
          </a:prstGeom>
          <a:solidFill>
            <a:srgbClr val="B88E23"/>
          </a:solidFill>
          <a:ln/>
        </p:spPr>
      </p:sp>
      <p:sp>
        <p:nvSpPr>
          <p:cNvPr id="6" name="Shape 4"/>
          <p:cNvSpPr/>
          <p:nvPr/>
        </p:nvSpPr>
        <p:spPr>
          <a:xfrm>
            <a:off x="3110508" y="2155508"/>
            <a:ext cx="509587" cy="509588"/>
          </a:xfrm>
          <a:prstGeom prst="roundRect">
            <a:avLst>
              <a:gd name="adj" fmla="val 179439"/>
            </a:avLst>
          </a:prstGeom>
          <a:solidFill>
            <a:srgbClr val="B88E23"/>
          </a:solidFill>
          <a:ln/>
        </p:spPr>
      </p:sp>
      <p:sp>
        <p:nvSpPr>
          <p:cNvPr id="7" name="Text 5"/>
          <p:cNvSpPr/>
          <p:nvPr/>
        </p:nvSpPr>
        <p:spPr>
          <a:xfrm>
            <a:off x="3263384" y="2282904"/>
            <a:ext cx="203835" cy="254794"/>
          </a:xfrm>
          <a:prstGeom prst="rect">
            <a:avLst/>
          </a:prstGeom>
          <a:noFill/>
          <a:ln/>
        </p:spPr>
        <p:txBody>
          <a:bodyPr wrap="none" lIns="0" tIns="0" rIns="0" bIns="0" rtlCol="0" anchor="t"/>
          <a:lstStyle/>
          <a:p>
            <a:pPr marL="0" indent="0" algn="l">
              <a:lnSpc>
                <a:spcPts val="2200"/>
              </a:lnSpc>
              <a:buNone/>
            </a:pPr>
            <a:r>
              <a:rPr lang="en-US" sz="1600" dirty="0">
                <a:solidFill>
                  <a:srgbClr val="000000"/>
                </a:solidFill>
                <a:latin typeface="Libre Baskerville" pitchFamily="34" charset="0"/>
                <a:ea typeface="Libre Baskerville" pitchFamily="34" charset="-122"/>
                <a:cs typeface="Libre Baskerville" pitchFamily="34" charset="-120"/>
              </a:rPr>
              <a:t>1</a:t>
            </a:r>
            <a:endParaRPr lang="en-US" sz="1600" dirty="0"/>
          </a:p>
        </p:txBody>
      </p:sp>
      <p:sp>
        <p:nvSpPr>
          <p:cNvPr id="8" name="Text 6"/>
          <p:cNvSpPr/>
          <p:nvPr/>
        </p:nvSpPr>
        <p:spPr>
          <a:xfrm>
            <a:off x="1646753" y="2834997"/>
            <a:ext cx="2123480" cy="265509"/>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Daily Activity</a:t>
            </a:r>
            <a:endParaRPr lang="en-US" sz="1650" dirty="0"/>
          </a:p>
        </p:txBody>
      </p:sp>
      <p:sp>
        <p:nvSpPr>
          <p:cNvPr id="9" name="Text 7"/>
          <p:cNvSpPr/>
          <p:nvPr/>
        </p:nvSpPr>
        <p:spPr>
          <a:xfrm>
            <a:off x="1646753" y="3176826"/>
            <a:ext cx="3437215" cy="475298"/>
          </a:xfrm>
          <a:prstGeom prst="rect">
            <a:avLst/>
          </a:prstGeom>
          <a:noFill/>
          <a:ln/>
        </p:spPr>
        <p:txBody>
          <a:bodyPr wrap="square" lIns="0" tIns="0" rIns="0" bIns="0" rtlCol="0" anchor="t"/>
          <a:lstStyle/>
          <a:p>
            <a:pPr marL="0" indent="0" algn="l">
              <a:lnSpc>
                <a:spcPts val="1850"/>
              </a:lnSpc>
              <a:buNone/>
            </a:pPr>
            <a:r>
              <a:rPr lang="en-US" sz="1300" dirty="0">
                <a:solidFill>
                  <a:srgbClr val="454240"/>
                </a:solidFill>
                <a:latin typeface="DM Sans" pitchFamily="34" charset="0"/>
                <a:ea typeface="DM Sans" pitchFamily="34" charset="-122"/>
                <a:cs typeface="DM Sans" pitchFamily="34" charset="-120"/>
              </a:rPr>
              <a:t>Total steps, calories, distance, and active minutes tracked daily</a:t>
            </a:r>
            <a:endParaRPr lang="en-US" sz="1300" dirty="0"/>
          </a:p>
        </p:txBody>
      </p:sp>
      <p:sp>
        <p:nvSpPr>
          <p:cNvPr id="10" name="Shape 8"/>
          <p:cNvSpPr/>
          <p:nvPr/>
        </p:nvSpPr>
        <p:spPr>
          <a:xfrm>
            <a:off x="5403771" y="2410301"/>
            <a:ext cx="3822621" cy="1434465"/>
          </a:xfrm>
          <a:prstGeom prst="roundRect">
            <a:avLst>
              <a:gd name="adj" fmla="val 7649"/>
            </a:avLst>
          </a:prstGeom>
          <a:solidFill>
            <a:srgbClr val="FFFDFA"/>
          </a:solidFill>
          <a:ln/>
        </p:spPr>
      </p:sp>
      <p:sp>
        <p:nvSpPr>
          <p:cNvPr id="11" name="Shape 9"/>
          <p:cNvSpPr/>
          <p:nvPr/>
        </p:nvSpPr>
        <p:spPr>
          <a:xfrm>
            <a:off x="5403771" y="2387441"/>
            <a:ext cx="3822621" cy="91440"/>
          </a:xfrm>
          <a:prstGeom prst="roundRect">
            <a:avLst>
              <a:gd name="adj" fmla="val 78031"/>
            </a:avLst>
          </a:prstGeom>
          <a:solidFill>
            <a:srgbClr val="B88E23"/>
          </a:solidFill>
          <a:ln/>
        </p:spPr>
      </p:sp>
      <p:sp>
        <p:nvSpPr>
          <p:cNvPr id="12" name="Shape 10"/>
          <p:cNvSpPr/>
          <p:nvPr/>
        </p:nvSpPr>
        <p:spPr>
          <a:xfrm>
            <a:off x="7060287" y="2155508"/>
            <a:ext cx="509587" cy="509588"/>
          </a:xfrm>
          <a:prstGeom prst="roundRect">
            <a:avLst>
              <a:gd name="adj" fmla="val 179439"/>
            </a:avLst>
          </a:prstGeom>
          <a:solidFill>
            <a:srgbClr val="B88E23"/>
          </a:solidFill>
          <a:ln/>
        </p:spPr>
      </p:sp>
      <p:sp>
        <p:nvSpPr>
          <p:cNvPr id="13" name="Text 11"/>
          <p:cNvSpPr/>
          <p:nvPr/>
        </p:nvSpPr>
        <p:spPr>
          <a:xfrm>
            <a:off x="7213163" y="2282904"/>
            <a:ext cx="203835" cy="254794"/>
          </a:xfrm>
          <a:prstGeom prst="rect">
            <a:avLst/>
          </a:prstGeom>
          <a:noFill/>
          <a:ln/>
        </p:spPr>
        <p:txBody>
          <a:bodyPr wrap="none" lIns="0" tIns="0" rIns="0" bIns="0" rtlCol="0" anchor="t"/>
          <a:lstStyle/>
          <a:p>
            <a:pPr marL="0" indent="0" algn="l">
              <a:lnSpc>
                <a:spcPts val="2200"/>
              </a:lnSpc>
              <a:buNone/>
            </a:pPr>
            <a:r>
              <a:rPr lang="en-US" sz="1600" dirty="0">
                <a:solidFill>
                  <a:srgbClr val="000000"/>
                </a:solidFill>
                <a:latin typeface="Libre Baskerville" pitchFamily="34" charset="0"/>
                <a:ea typeface="Libre Baskerville" pitchFamily="34" charset="-122"/>
                <a:cs typeface="Libre Baskerville" pitchFamily="34" charset="-120"/>
              </a:rPr>
              <a:t>2</a:t>
            </a:r>
            <a:endParaRPr lang="en-US" sz="1600" dirty="0"/>
          </a:p>
        </p:txBody>
      </p:sp>
      <p:sp>
        <p:nvSpPr>
          <p:cNvPr id="14" name="Text 12"/>
          <p:cNvSpPr/>
          <p:nvPr/>
        </p:nvSpPr>
        <p:spPr>
          <a:xfrm>
            <a:off x="5596414" y="2834997"/>
            <a:ext cx="2123480" cy="265509"/>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Daily Steps</a:t>
            </a:r>
            <a:endParaRPr lang="en-US" sz="1650" dirty="0"/>
          </a:p>
        </p:txBody>
      </p:sp>
      <p:sp>
        <p:nvSpPr>
          <p:cNvPr id="15" name="Text 13"/>
          <p:cNvSpPr/>
          <p:nvPr/>
        </p:nvSpPr>
        <p:spPr>
          <a:xfrm>
            <a:off x="5596414" y="3176826"/>
            <a:ext cx="3437334" cy="475298"/>
          </a:xfrm>
          <a:prstGeom prst="rect">
            <a:avLst/>
          </a:prstGeom>
          <a:noFill/>
          <a:ln/>
        </p:spPr>
        <p:txBody>
          <a:bodyPr wrap="square" lIns="0" tIns="0" rIns="0" bIns="0" rtlCol="0" anchor="t"/>
          <a:lstStyle/>
          <a:p>
            <a:pPr marL="0" indent="0" algn="l">
              <a:lnSpc>
                <a:spcPts val="1850"/>
              </a:lnSpc>
              <a:buNone/>
            </a:pPr>
            <a:r>
              <a:rPr lang="en-US" sz="1300" dirty="0">
                <a:solidFill>
                  <a:srgbClr val="454240"/>
                </a:solidFill>
                <a:latin typeface="DM Sans" pitchFamily="34" charset="0"/>
                <a:ea typeface="DM Sans" pitchFamily="34" charset="-122"/>
                <a:cs typeface="DM Sans" pitchFamily="34" charset="-120"/>
              </a:rPr>
              <a:t>Aggregated step counts recorded throughout each day</a:t>
            </a:r>
            <a:endParaRPr lang="en-US" sz="1300" dirty="0"/>
          </a:p>
        </p:txBody>
      </p:sp>
      <p:sp>
        <p:nvSpPr>
          <p:cNvPr id="16" name="Shape 14"/>
          <p:cNvSpPr/>
          <p:nvPr/>
        </p:nvSpPr>
        <p:spPr>
          <a:xfrm>
            <a:off x="9353550" y="2410301"/>
            <a:ext cx="3822502" cy="1434465"/>
          </a:xfrm>
          <a:prstGeom prst="roundRect">
            <a:avLst>
              <a:gd name="adj" fmla="val 7649"/>
            </a:avLst>
          </a:prstGeom>
          <a:solidFill>
            <a:srgbClr val="FFFDFA"/>
          </a:solidFill>
          <a:ln/>
        </p:spPr>
      </p:sp>
      <p:sp>
        <p:nvSpPr>
          <p:cNvPr id="17" name="Shape 15"/>
          <p:cNvSpPr/>
          <p:nvPr/>
        </p:nvSpPr>
        <p:spPr>
          <a:xfrm>
            <a:off x="9353550" y="2387441"/>
            <a:ext cx="3822502" cy="91440"/>
          </a:xfrm>
          <a:prstGeom prst="roundRect">
            <a:avLst>
              <a:gd name="adj" fmla="val 78031"/>
            </a:avLst>
          </a:prstGeom>
          <a:solidFill>
            <a:srgbClr val="B88E23"/>
          </a:solidFill>
          <a:ln/>
        </p:spPr>
      </p:sp>
      <p:sp>
        <p:nvSpPr>
          <p:cNvPr id="18" name="Shape 16"/>
          <p:cNvSpPr/>
          <p:nvPr/>
        </p:nvSpPr>
        <p:spPr>
          <a:xfrm>
            <a:off x="11009948" y="2155508"/>
            <a:ext cx="509587" cy="509588"/>
          </a:xfrm>
          <a:prstGeom prst="roundRect">
            <a:avLst>
              <a:gd name="adj" fmla="val 179439"/>
            </a:avLst>
          </a:prstGeom>
          <a:solidFill>
            <a:srgbClr val="B88E23"/>
          </a:solidFill>
          <a:ln/>
        </p:spPr>
      </p:sp>
      <p:sp>
        <p:nvSpPr>
          <p:cNvPr id="19" name="Text 17"/>
          <p:cNvSpPr/>
          <p:nvPr/>
        </p:nvSpPr>
        <p:spPr>
          <a:xfrm>
            <a:off x="11162824" y="2282904"/>
            <a:ext cx="203835" cy="254794"/>
          </a:xfrm>
          <a:prstGeom prst="rect">
            <a:avLst/>
          </a:prstGeom>
          <a:noFill/>
          <a:ln/>
        </p:spPr>
        <p:txBody>
          <a:bodyPr wrap="none" lIns="0" tIns="0" rIns="0" bIns="0" rtlCol="0" anchor="t"/>
          <a:lstStyle/>
          <a:p>
            <a:pPr marL="0" indent="0" algn="l">
              <a:lnSpc>
                <a:spcPts val="2200"/>
              </a:lnSpc>
              <a:buNone/>
            </a:pPr>
            <a:r>
              <a:rPr lang="en-US" sz="1600" dirty="0">
                <a:solidFill>
                  <a:srgbClr val="000000"/>
                </a:solidFill>
                <a:latin typeface="Libre Baskerville" pitchFamily="34" charset="0"/>
                <a:ea typeface="Libre Baskerville" pitchFamily="34" charset="-122"/>
                <a:cs typeface="Libre Baskerville" pitchFamily="34" charset="-120"/>
              </a:rPr>
              <a:t>3</a:t>
            </a:r>
            <a:endParaRPr lang="en-US" sz="1600" dirty="0"/>
          </a:p>
        </p:txBody>
      </p:sp>
      <p:sp>
        <p:nvSpPr>
          <p:cNvPr id="20" name="Text 18"/>
          <p:cNvSpPr/>
          <p:nvPr/>
        </p:nvSpPr>
        <p:spPr>
          <a:xfrm>
            <a:off x="9546193" y="2834997"/>
            <a:ext cx="2123480" cy="265509"/>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Daily Calories</a:t>
            </a:r>
            <a:endParaRPr lang="en-US" sz="1650" dirty="0"/>
          </a:p>
        </p:txBody>
      </p:sp>
      <p:sp>
        <p:nvSpPr>
          <p:cNvPr id="21" name="Text 19"/>
          <p:cNvSpPr/>
          <p:nvPr/>
        </p:nvSpPr>
        <p:spPr>
          <a:xfrm>
            <a:off x="9546193" y="3176826"/>
            <a:ext cx="3437215" cy="475298"/>
          </a:xfrm>
          <a:prstGeom prst="rect">
            <a:avLst/>
          </a:prstGeom>
          <a:noFill/>
          <a:ln/>
        </p:spPr>
        <p:txBody>
          <a:bodyPr wrap="square" lIns="0" tIns="0" rIns="0" bIns="0" rtlCol="0" anchor="t"/>
          <a:lstStyle/>
          <a:p>
            <a:pPr marL="0" indent="0" algn="l">
              <a:lnSpc>
                <a:spcPts val="1850"/>
              </a:lnSpc>
              <a:buNone/>
            </a:pPr>
            <a:r>
              <a:rPr lang="en-US" sz="1300" dirty="0">
                <a:solidFill>
                  <a:srgbClr val="454240"/>
                </a:solidFill>
                <a:latin typeface="DM Sans" pitchFamily="34" charset="0"/>
                <a:ea typeface="DM Sans" pitchFamily="34" charset="-122"/>
                <a:cs typeface="DM Sans" pitchFamily="34" charset="-120"/>
              </a:rPr>
              <a:t>Calories burned tracked at minute-level intervals</a:t>
            </a:r>
            <a:endParaRPr lang="en-US" sz="1300" dirty="0"/>
          </a:p>
        </p:txBody>
      </p:sp>
      <p:sp>
        <p:nvSpPr>
          <p:cNvPr id="22" name="Shape 20"/>
          <p:cNvSpPr/>
          <p:nvPr/>
        </p:nvSpPr>
        <p:spPr>
          <a:xfrm>
            <a:off x="1454110" y="4226719"/>
            <a:ext cx="3822502" cy="1434465"/>
          </a:xfrm>
          <a:prstGeom prst="roundRect">
            <a:avLst>
              <a:gd name="adj" fmla="val 7649"/>
            </a:avLst>
          </a:prstGeom>
          <a:solidFill>
            <a:srgbClr val="FFFDFA"/>
          </a:solidFill>
          <a:ln/>
        </p:spPr>
      </p:sp>
      <p:sp>
        <p:nvSpPr>
          <p:cNvPr id="23" name="Shape 21"/>
          <p:cNvSpPr/>
          <p:nvPr/>
        </p:nvSpPr>
        <p:spPr>
          <a:xfrm>
            <a:off x="1454110" y="4203859"/>
            <a:ext cx="3822502" cy="91440"/>
          </a:xfrm>
          <a:prstGeom prst="roundRect">
            <a:avLst>
              <a:gd name="adj" fmla="val 78031"/>
            </a:avLst>
          </a:prstGeom>
          <a:solidFill>
            <a:srgbClr val="B88E23"/>
          </a:solidFill>
          <a:ln/>
        </p:spPr>
      </p:sp>
      <p:sp>
        <p:nvSpPr>
          <p:cNvPr id="24" name="Shape 22"/>
          <p:cNvSpPr/>
          <p:nvPr/>
        </p:nvSpPr>
        <p:spPr>
          <a:xfrm>
            <a:off x="3110508" y="3971925"/>
            <a:ext cx="509587" cy="509588"/>
          </a:xfrm>
          <a:prstGeom prst="roundRect">
            <a:avLst>
              <a:gd name="adj" fmla="val 179439"/>
            </a:avLst>
          </a:prstGeom>
          <a:solidFill>
            <a:srgbClr val="B88E23"/>
          </a:solidFill>
          <a:ln/>
        </p:spPr>
      </p:sp>
      <p:sp>
        <p:nvSpPr>
          <p:cNvPr id="25" name="Text 23"/>
          <p:cNvSpPr/>
          <p:nvPr/>
        </p:nvSpPr>
        <p:spPr>
          <a:xfrm>
            <a:off x="3263384" y="4099322"/>
            <a:ext cx="203835" cy="254794"/>
          </a:xfrm>
          <a:prstGeom prst="rect">
            <a:avLst/>
          </a:prstGeom>
          <a:noFill/>
          <a:ln/>
        </p:spPr>
        <p:txBody>
          <a:bodyPr wrap="none" lIns="0" tIns="0" rIns="0" bIns="0" rtlCol="0" anchor="t"/>
          <a:lstStyle/>
          <a:p>
            <a:pPr marL="0" indent="0" algn="l">
              <a:lnSpc>
                <a:spcPts val="2200"/>
              </a:lnSpc>
              <a:buNone/>
            </a:pPr>
            <a:r>
              <a:rPr lang="en-US" sz="1600" dirty="0">
                <a:solidFill>
                  <a:srgbClr val="000000"/>
                </a:solidFill>
                <a:latin typeface="Libre Baskerville" pitchFamily="34" charset="0"/>
                <a:ea typeface="Libre Baskerville" pitchFamily="34" charset="-122"/>
                <a:cs typeface="Libre Baskerville" pitchFamily="34" charset="-120"/>
              </a:rPr>
              <a:t>4</a:t>
            </a:r>
            <a:endParaRPr lang="en-US" sz="1600" dirty="0"/>
          </a:p>
        </p:txBody>
      </p:sp>
      <p:sp>
        <p:nvSpPr>
          <p:cNvPr id="26" name="Text 24"/>
          <p:cNvSpPr/>
          <p:nvPr/>
        </p:nvSpPr>
        <p:spPr>
          <a:xfrm>
            <a:off x="1646753" y="4651415"/>
            <a:ext cx="2123480" cy="265509"/>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Daily Intensities</a:t>
            </a:r>
            <a:endParaRPr lang="en-US" sz="1650" dirty="0"/>
          </a:p>
        </p:txBody>
      </p:sp>
      <p:sp>
        <p:nvSpPr>
          <p:cNvPr id="27" name="Text 25"/>
          <p:cNvSpPr/>
          <p:nvPr/>
        </p:nvSpPr>
        <p:spPr>
          <a:xfrm>
            <a:off x="1646753" y="4993243"/>
            <a:ext cx="3437215" cy="475298"/>
          </a:xfrm>
          <a:prstGeom prst="rect">
            <a:avLst/>
          </a:prstGeom>
          <a:noFill/>
          <a:ln/>
        </p:spPr>
        <p:txBody>
          <a:bodyPr wrap="square" lIns="0" tIns="0" rIns="0" bIns="0" rtlCol="0" anchor="t"/>
          <a:lstStyle/>
          <a:p>
            <a:pPr marL="0" indent="0" algn="l">
              <a:lnSpc>
                <a:spcPts val="1850"/>
              </a:lnSpc>
              <a:buNone/>
            </a:pPr>
            <a:r>
              <a:rPr lang="en-US" sz="1300" dirty="0">
                <a:solidFill>
                  <a:srgbClr val="454240"/>
                </a:solidFill>
                <a:latin typeface="DM Sans" pitchFamily="34" charset="0"/>
                <a:ea typeface="DM Sans" pitchFamily="34" charset="-122"/>
                <a:cs typeface="DM Sans" pitchFamily="34" charset="-120"/>
              </a:rPr>
              <a:t>Sedentary, lightly active, fairly active, and very active time periods</a:t>
            </a:r>
            <a:endParaRPr lang="en-US" sz="1300" dirty="0"/>
          </a:p>
        </p:txBody>
      </p:sp>
      <p:sp>
        <p:nvSpPr>
          <p:cNvPr id="28" name="Shape 26"/>
          <p:cNvSpPr/>
          <p:nvPr/>
        </p:nvSpPr>
        <p:spPr>
          <a:xfrm>
            <a:off x="5403771" y="4226719"/>
            <a:ext cx="3822621" cy="1434465"/>
          </a:xfrm>
          <a:prstGeom prst="roundRect">
            <a:avLst>
              <a:gd name="adj" fmla="val 7649"/>
            </a:avLst>
          </a:prstGeom>
          <a:solidFill>
            <a:srgbClr val="FFFDFA"/>
          </a:solidFill>
          <a:ln/>
        </p:spPr>
      </p:sp>
      <p:sp>
        <p:nvSpPr>
          <p:cNvPr id="29" name="Shape 27"/>
          <p:cNvSpPr/>
          <p:nvPr/>
        </p:nvSpPr>
        <p:spPr>
          <a:xfrm>
            <a:off x="5403771" y="4203859"/>
            <a:ext cx="3822621" cy="91440"/>
          </a:xfrm>
          <a:prstGeom prst="roundRect">
            <a:avLst>
              <a:gd name="adj" fmla="val 78031"/>
            </a:avLst>
          </a:prstGeom>
          <a:solidFill>
            <a:srgbClr val="B88E23"/>
          </a:solidFill>
          <a:ln/>
        </p:spPr>
      </p:sp>
      <p:sp>
        <p:nvSpPr>
          <p:cNvPr id="30" name="Shape 28"/>
          <p:cNvSpPr/>
          <p:nvPr/>
        </p:nvSpPr>
        <p:spPr>
          <a:xfrm>
            <a:off x="7060287" y="3971925"/>
            <a:ext cx="509587" cy="509588"/>
          </a:xfrm>
          <a:prstGeom prst="roundRect">
            <a:avLst>
              <a:gd name="adj" fmla="val 179439"/>
            </a:avLst>
          </a:prstGeom>
          <a:solidFill>
            <a:srgbClr val="B88E23"/>
          </a:solidFill>
          <a:ln/>
        </p:spPr>
      </p:sp>
      <p:sp>
        <p:nvSpPr>
          <p:cNvPr id="31" name="Text 29"/>
          <p:cNvSpPr/>
          <p:nvPr/>
        </p:nvSpPr>
        <p:spPr>
          <a:xfrm>
            <a:off x="7213163" y="4099322"/>
            <a:ext cx="203835" cy="254794"/>
          </a:xfrm>
          <a:prstGeom prst="rect">
            <a:avLst/>
          </a:prstGeom>
          <a:noFill/>
          <a:ln/>
        </p:spPr>
        <p:txBody>
          <a:bodyPr wrap="none" lIns="0" tIns="0" rIns="0" bIns="0" rtlCol="0" anchor="t"/>
          <a:lstStyle/>
          <a:p>
            <a:pPr marL="0" indent="0" algn="l">
              <a:lnSpc>
                <a:spcPts val="2200"/>
              </a:lnSpc>
              <a:buNone/>
            </a:pPr>
            <a:r>
              <a:rPr lang="en-US" sz="1600" dirty="0">
                <a:solidFill>
                  <a:srgbClr val="000000"/>
                </a:solidFill>
                <a:latin typeface="Libre Baskerville" pitchFamily="34" charset="0"/>
                <a:ea typeface="Libre Baskerville" pitchFamily="34" charset="-122"/>
                <a:cs typeface="Libre Baskerville" pitchFamily="34" charset="-120"/>
              </a:rPr>
              <a:t>5</a:t>
            </a:r>
            <a:endParaRPr lang="en-US" sz="1600" dirty="0"/>
          </a:p>
        </p:txBody>
      </p:sp>
      <p:sp>
        <p:nvSpPr>
          <p:cNvPr id="32" name="Text 30"/>
          <p:cNvSpPr/>
          <p:nvPr/>
        </p:nvSpPr>
        <p:spPr>
          <a:xfrm>
            <a:off x="5596414" y="4651415"/>
            <a:ext cx="2123480" cy="265509"/>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Heart Rate</a:t>
            </a:r>
            <a:endParaRPr lang="en-US" sz="1650" dirty="0"/>
          </a:p>
        </p:txBody>
      </p:sp>
      <p:sp>
        <p:nvSpPr>
          <p:cNvPr id="33" name="Text 31"/>
          <p:cNvSpPr/>
          <p:nvPr/>
        </p:nvSpPr>
        <p:spPr>
          <a:xfrm>
            <a:off x="5596414" y="4993243"/>
            <a:ext cx="3437334" cy="475298"/>
          </a:xfrm>
          <a:prstGeom prst="rect">
            <a:avLst/>
          </a:prstGeom>
          <a:noFill/>
          <a:ln/>
        </p:spPr>
        <p:txBody>
          <a:bodyPr wrap="square" lIns="0" tIns="0" rIns="0" bIns="0" rtlCol="0" anchor="t"/>
          <a:lstStyle/>
          <a:p>
            <a:pPr marL="0" indent="0" algn="l">
              <a:lnSpc>
                <a:spcPts val="1850"/>
              </a:lnSpc>
              <a:buNone/>
            </a:pPr>
            <a:r>
              <a:rPr lang="en-US" sz="1300" dirty="0">
                <a:solidFill>
                  <a:srgbClr val="454240"/>
                </a:solidFill>
                <a:latin typeface="DM Sans" pitchFamily="34" charset="0"/>
                <a:ea typeface="DM Sans" pitchFamily="34" charset="-122"/>
                <a:cs typeface="DM Sans" pitchFamily="34" charset="-120"/>
              </a:rPr>
              <a:t>Heart rate measurements recorded in seconds throughout the day</a:t>
            </a:r>
            <a:endParaRPr lang="en-US" sz="1300" dirty="0"/>
          </a:p>
        </p:txBody>
      </p:sp>
      <p:sp>
        <p:nvSpPr>
          <p:cNvPr id="34" name="Shape 32"/>
          <p:cNvSpPr/>
          <p:nvPr/>
        </p:nvSpPr>
        <p:spPr>
          <a:xfrm>
            <a:off x="9353550" y="4226719"/>
            <a:ext cx="3822502" cy="1434465"/>
          </a:xfrm>
          <a:prstGeom prst="roundRect">
            <a:avLst>
              <a:gd name="adj" fmla="val 7649"/>
            </a:avLst>
          </a:prstGeom>
          <a:solidFill>
            <a:srgbClr val="FFFDFA"/>
          </a:solidFill>
          <a:ln/>
        </p:spPr>
      </p:sp>
      <p:sp>
        <p:nvSpPr>
          <p:cNvPr id="35" name="Shape 33"/>
          <p:cNvSpPr/>
          <p:nvPr/>
        </p:nvSpPr>
        <p:spPr>
          <a:xfrm>
            <a:off x="9353550" y="4203859"/>
            <a:ext cx="3822502" cy="91440"/>
          </a:xfrm>
          <a:prstGeom prst="roundRect">
            <a:avLst>
              <a:gd name="adj" fmla="val 78031"/>
            </a:avLst>
          </a:prstGeom>
          <a:solidFill>
            <a:srgbClr val="B88E23"/>
          </a:solidFill>
          <a:ln/>
        </p:spPr>
      </p:sp>
      <p:sp>
        <p:nvSpPr>
          <p:cNvPr id="36" name="Shape 34"/>
          <p:cNvSpPr/>
          <p:nvPr/>
        </p:nvSpPr>
        <p:spPr>
          <a:xfrm>
            <a:off x="11009948" y="3971925"/>
            <a:ext cx="509587" cy="509588"/>
          </a:xfrm>
          <a:prstGeom prst="roundRect">
            <a:avLst>
              <a:gd name="adj" fmla="val 179439"/>
            </a:avLst>
          </a:prstGeom>
          <a:solidFill>
            <a:srgbClr val="B88E23"/>
          </a:solidFill>
          <a:ln/>
        </p:spPr>
      </p:sp>
      <p:sp>
        <p:nvSpPr>
          <p:cNvPr id="37" name="Text 35"/>
          <p:cNvSpPr/>
          <p:nvPr/>
        </p:nvSpPr>
        <p:spPr>
          <a:xfrm>
            <a:off x="11162824" y="4099322"/>
            <a:ext cx="203835" cy="254794"/>
          </a:xfrm>
          <a:prstGeom prst="rect">
            <a:avLst/>
          </a:prstGeom>
          <a:noFill/>
          <a:ln/>
        </p:spPr>
        <p:txBody>
          <a:bodyPr wrap="none" lIns="0" tIns="0" rIns="0" bIns="0" rtlCol="0" anchor="t"/>
          <a:lstStyle/>
          <a:p>
            <a:pPr marL="0" indent="0" algn="l">
              <a:lnSpc>
                <a:spcPts val="2200"/>
              </a:lnSpc>
              <a:buNone/>
            </a:pPr>
            <a:r>
              <a:rPr lang="en-US" sz="1600" dirty="0">
                <a:solidFill>
                  <a:srgbClr val="000000"/>
                </a:solidFill>
                <a:latin typeface="Libre Baskerville" pitchFamily="34" charset="0"/>
                <a:ea typeface="Libre Baskerville" pitchFamily="34" charset="-122"/>
                <a:cs typeface="Libre Baskerville" pitchFamily="34" charset="-120"/>
              </a:rPr>
              <a:t>6</a:t>
            </a:r>
            <a:endParaRPr lang="en-US" sz="1600" dirty="0"/>
          </a:p>
        </p:txBody>
      </p:sp>
      <p:sp>
        <p:nvSpPr>
          <p:cNvPr id="38" name="Text 36"/>
          <p:cNvSpPr/>
          <p:nvPr/>
        </p:nvSpPr>
        <p:spPr>
          <a:xfrm>
            <a:off x="9546193" y="4651415"/>
            <a:ext cx="2123480" cy="265509"/>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Sleep Day</a:t>
            </a:r>
            <a:endParaRPr lang="en-US" sz="1650" dirty="0"/>
          </a:p>
        </p:txBody>
      </p:sp>
      <p:sp>
        <p:nvSpPr>
          <p:cNvPr id="39" name="Text 37"/>
          <p:cNvSpPr/>
          <p:nvPr/>
        </p:nvSpPr>
        <p:spPr>
          <a:xfrm>
            <a:off x="9546193" y="4993243"/>
            <a:ext cx="3437215" cy="475298"/>
          </a:xfrm>
          <a:prstGeom prst="rect">
            <a:avLst/>
          </a:prstGeom>
          <a:noFill/>
          <a:ln/>
        </p:spPr>
        <p:txBody>
          <a:bodyPr wrap="square" lIns="0" tIns="0" rIns="0" bIns="0" rtlCol="0" anchor="t"/>
          <a:lstStyle/>
          <a:p>
            <a:pPr marL="0" indent="0" algn="l">
              <a:lnSpc>
                <a:spcPts val="1850"/>
              </a:lnSpc>
              <a:buNone/>
            </a:pPr>
            <a:r>
              <a:rPr lang="en-US" sz="1300" dirty="0">
                <a:solidFill>
                  <a:srgbClr val="454240"/>
                </a:solidFill>
                <a:latin typeface="DM Sans" pitchFamily="34" charset="0"/>
                <a:ea typeface="DM Sans" pitchFamily="34" charset="-122"/>
                <a:cs typeface="DM Sans" pitchFamily="34" charset="-120"/>
              </a:rPr>
              <a:t>Sleep duration, efficiency, and quality metrics</a:t>
            </a:r>
            <a:endParaRPr lang="en-US" sz="1300" dirty="0"/>
          </a:p>
        </p:txBody>
      </p:sp>
      <p:sp>
        <p:nvSpPr>
          <p:cNvPr id="40" name="Shape 38"/>
          <p:cNvSpPr/>
          <p:nvPr/>
        </p:nvSpPr>
        <p:spPr>
          <a:xfrm>
            <a:off x="1454110" y="6043136"/>
            <a:ext cx="11721941" cy="1196816"/>
          </a:xfrm>
          <a:prstGeom prst="roundRect">
            <a:avLst>
              <a:gd name="adj" fmla="val 9168"/>
            </a:avLst>
          </a:prstGeom>
          <a:solidFill>
            <a:srgbClr val="FFFDFA"/>
          </a:solidFill>
          <a:ln/>
        </p:spPr>
      </p:sp>
      <p:sp>
        <p:nvSpPr>
          <p:cNvPr id="41" name="Shape 39"/>
          <p:cNvSpPr/>
          <p:nvPr/>
        </p:nvSpPr>
        <p:spPr>
          <a:xfrm>
            <a:off x="1454110" y="6020276"/>
            <a:ext cx="11721941" cy="91440"/>
          </a:xfrm>
          <a:prstGeom prst="roundRect">
            <a:avLst>
              <a:gd name="adj" fmla="val 78031"/>
            </a:avLst>
          </a:prstGeom>
          <a:solidFill>
            <a:srgbClr val="B88E23"/>
          </a:solidFill>
          <a:ln/>
        </p:spPr>
      </p:sp>
      <p:sp>
        <p:nvSpPr>
          <p:cNvPr id="42" name="Shape 40"/>
          <p:cNvSpPr/>
          <p:nvPr/>
        </p:nvSpPr>
        <p:spPr>
          <a:xfrm>
            <a:off x="7060287" y="5788343"/>
            <a:ext cx="509587" cy="509588"/>
          </a:xfrm>
          <a:prstGeom prst="roundRect">
            <a:avLst>
              <a:gd name="adj" fmla="val 179439"/>
            </a:avLst>
          </a:prstGeom>
          <a:solidFill>
            <a:srgbClr val="B88E23"/>
          </a:solidFill>
          <a:ln/>
        </p:spPr>
      </p:sp>
      <p:sp>
        <p:nvSpPr>
          <p:cNvPr id="43" name="Text 41"/>
          <p:cNvSpPr/>
          <p:nvPr/>
        </p:nvSpPr>
        <p:spPr>
          <a:xfrm>
            <a:off x="7213163" y="5915739"/>
            <a:ext cx="203835" cy="254794"/>
          </a:xfrm>
          <a:prstGeom prst="rect">
            <a:avLst/>
          </a:prstGeom>
          <a:noFill/>
          <a:ln/>
        </p:spPr>
        <p:txBody>
          <a:bodyPr wrap="none" lIns="0" tIns="0" rIns="0" bIns="0" rtlCol="0" anchor="t"/>
          <a:lstStyle/>
          <a:p>
            <a:pPr marL="0" indent="0" algn="l">
              <a:lnSpc>
                <a:spcPts val="2200"/>
              </a:lnSpc>
              <a:buNone/>
            </a:pPr>
            <a:r>
              <a:rPr lang="en-US" sz="1600" dirty="0">
                <a:solidFill>
                  <a:srgbClr val="000000"/>
                </a:solidFill>
                <a:latin typeface="Libre Baskerville" pitchFamily="34" charset="0"/>
                <a:ea typeface="Libre Baskerville" pitchFamily="34" charset="-122"/>
                <a:cs typeface="Libre Baskerville" pitchFamily="34" charset="-120"/>
              </a:rPr>
              <a:t>7</a:t>
            </a:r>
            <a:endParaRPr lang="en-US" sz="1600" dirty="0"/>
          </a:p>
        </p:txBody>
      </p:sp>
      <p:sp>
        <p:nvSpPr>
          <p:cNvPr id="44" name="Text 42"/>
          <p:cNvSpPr/>
          <p:nvPr/>
        </p:nvSpPr>
        <p:spPr>
          <a:xfrm>
            <a:off x="1646753" y="6467832"/>
            <a:ext cx="2123480" cy="265509"/>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Weight Log</a:t>
            </a:r>
            <a:endParaRPr lang="en-US" sz="1650" dirty="0"/>
          </a:p>
        </p:txBody>
      </p:sp>
      <p:sp>
        <p:nvSpPr>
          <p:cNvPr id="45" name="Text 43"/>
          <p:cNvSpPr/>
          <p:nvPr/>
        </p:nvSpPr>
        <p:spPr>
          <a:xfrm>
            <a:off x="1646753" y="6809661"/>
            <a:ext cx="11336655" cy="237649"/>
          </a:xfrm>
          <a:prstGeom prst="rect">
            <a:avLst/>
          </a:prstGeom>
          <a:noFill/>
          <a:ln/>
        </p:spPr>
        <p:txBody>
          <a:bodyPr wrap="none" lIns="0" tIns="0" rIns="0" bIns="0" rtlCol="0" anchor="t"/>
          <a:lstStyle/>
          <a:p>
            <a:pPr marL="0" indent="0" algn="l">
              <a:lnSpc>
                <a:spcPts val="1850"/>
              </a:lnSpc>
              <a:buNone/>
            </a:pPr>
            <a:r>
              <a:rPr lang="en-US" sz="1300" dirty="0">
                <a:solidFill>
                  <a:srgbClr val="454240"/>
                </a:solidFill>
                <a:latin typeface="DM Sans" pitchFamily="34" charset="0"/>
                <a:ea typeface="DM Sans" pitchFamily="34" charset="-122"/>
                <a:cs typeface="DM Sans" pitchFamily="34" charset="-120"/>
              </a:rPr>
              <a:t>Weight measurements and BMI calculations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50501" y="532328"/>
            <a:ext cx="4973003" cy="558403"/>
          </a:xfrm>
          <a:prstGeom prst="rect">
            <a:avLst/>
          </a:prstGeom>
          <a:noFill/>
          <a:ln/>
        </p:spPr>
        <p:txBody>
          <a:bodyPr wrap="none" lIns="0" tIns="0" rIns="0" bIns="0" rtlCol="0" anchor="t"/>
          <a:lstStyle/>
          <a:p>
            <a:pPr marL="0" indent="0" algn="l">
              <a:lnSpc>
                <a:spcPts val="4350"/>
              </a:lnSpc>
              <a:buNone/>
            </a:pPr>
            <a:r>
              <a:rPr lang="en-US" sz="3500" dirty="0">
                <a:solidFill>
                  <a:srgbClr val="5C4E3D"/>
                </a:solidFill>
                <a:latin typeface="Libre Baskerville" pitchFamily="34" charset="0"/>
                <a:ea typeface="Libre Baskerville" pitchFamily="34" charset="-122"/>
                <a:cs typeface="Libre Baskerville" pitchFamily="34" charset="-120"/>
              </a:rPr>
              <a:t>Tools &amp; Methodology</a:t>
            </a:r>
            <a:endParaRPr lang="en-US" sz="3500" dirty="0"/>
          </a:p>
        </p:txBody>
      </p:sp>
      <p:sp>
        <p:nvSpPr>
          <p:cNvPr id="3" name="Text 1"/>
          <p:cNvSpPr/>
          <p:nvPr/>
        </p:nvSpPr>
        <p:spPr>
          <a:xfrm>
            <a:off x="1150501" y="2982039"/>
            <a:ext cx="2680216" cy="334923"/>
          </a:xfrm>
          <a:prstGeom prst="rect">
            <a:avLst/>
          </a:prstGeom>
          <a:noFill/>
          <a:ln/>
        </p:spPr>
        <p:txBody>
          <a:bodyPr wrap="none" lIns="0" tIns="0" rIns="0" bIns="0" rtlCol="0" anchor="t"/>
          <a:lstStyle/>
          <a:p>
            <a:pPr marL="0" indent="0" algn="l">
              <a:lnSpc>
                <a:spcPts val="2600"/>
              </a:lnSpc>
              <a:buNone/>
            </a:pPr>
            <a:r>
              <a:rPr lang="en-US" sz="2100" dirty="0">
                <a:solidFill>
                  <a:srgbClr val="5C4E3D"/>
                </a:solidFill>
                <a:latin typeface="Libre Baskerville" pitchFamily="34" charset="0"/>
                <a:ea typeface="Libre Baskerville" pitchFamily="34" charset="-122"/>
                <a:cs typeface="Libre Baskerville" pitchFamily="34" charset="-120"/>
              </a:rPr>
              <a:t>Python Libraries</a:t>
            </a:r>
            <a:endParaRPr lang="en-US" sz="2100" dirty="0"/>
          </a:p>
        </p:txBody>
      </p:sp>
      <p:sp>
        <p:nvSpPr>
          <p:cNvPr id="4" name="Text 2"/>
          <p:cNvSpPr/>
          <p:nvPr/>
        </p:nvSpPr>
        <p:spPr>
          <a:xfrm>
            <a:off x="1150501" y="3457694"/>
            <a:ext cx="4031933" cy="766690"/>
          </a:xfrm>
          <a:prstGeom prst="rect">
            <a:avLst/>
          </a:prstGeom>
          <a:noFill/>
          <a:ln/>
        </p:spPr>
        <p:txBody>
          <a:bodyPr wrap="square" lIns="0" tIns="0" rIns="0" bIns="0" rtlCol="0" anchor="t"/>
          <a:lstStyle/>
          <a:p>
            <a:pPr marL="342900" indent="-342900" algn="l">
              <a:lnSpc>
                <a:spcPts val="2000"/>
              </a:lnSpc>
              <a:buSzPct val="100000"/>
              <a:buChar char="•"/>
            </a:pPr>
            <a:r>
              <a:rPr lang="en-US" sz="1400" b="1" dirty="0">
                <a:solidFill>
                  <a:srgbClr val="454240"/>
                </a:solidFill>
                <a:latin typeface="DM Sans" pitchFamily="34" charset="0"/>
                <a:ea typeface="DM Sans" pitchFamily="34" charset="-122"/>
                <a:cs typeface="DM Sans" pitchFamily="34" charset="-120"/>
              </a:rPr>
              <a:t>Pandas</a:t>
            </a:r>
            <a:r>
              <a:rPr lang="en-US" sz="1400" dirty="0">
                <a:solidFill>
                  <a:srgbClr val="454240"/>
                </a:solidFill>
                <a:latin typeface="DM Sans" pitchFamily="34" charset="0"/>
                <a:ea typeface="DM Sans" pitchFamily="34" charset="-122"/>
                <a:cs typeface="DM Sans" pitchFamily="34" charset="-120"/>
              </a:rPr>
              <a:t> for data manipulation and analysis</a:t>
            </a:r>
            <a:endParaRPr lang="en-US" sz="1400" dirty="0"/>
          </a:p>
          <a:p>
            <a:pPr marL="342900" indent="-342900" algn="l">
              <a:lnSpc>
                <a:spcPts val="2000"/>
              </a:lnSpc>
              <a:buSzPct val="100000"/>
              <a:buChar char="•"/>
            </a:pPr>
            <a:r>
              <a:rPr lang="en-US" sz="1400" b="1" dirty="0">
                <a:solidFill>
                  <a:srgbClr val="454240"/>
                </a:solidFill>
                <a:latin typeface="DM Sans" pitchFamily="34" charset="0"/>
                <a:ea typeface="DM Sans" pitchFamily="34" charset="-122"/>
                <a:cs typeface="DM Sans" pitchFamily="34" charset="-120"/>
              </a:rPr>
              <a:t>NumPy</a:t>
            </a:r>
            <a:r>
              <a:rPr lang="en-US" sz="1400" dirty="0">
                <a:solidFill>
                  <a:srgbClr val="454240"/>
                </a:solidFill>
                <a:latin typeface="DM Sans" pitchFamily="34" charset="0"/>
                <a:ea typeface="DM Sans" pitchFamily="34" charset="-122"/>
                <a:cs typeface="DM Sans" pitchFamily="34" charset="-120"/>
              </a:rPr>
              <a:t> for numerical computing</a:t>
            </a:r>
            <a:endParaRPr lang="en-US" sz="1400" dirty="0"/>
          </a:p>
          <a:p>
            <a:pPr marL="342900" indent="-342900" algn="l">
              <a:lnSpc>
                <a:spcPts val="2000"/>
              </a:lnSpc>
              <a:buSzPct val="100000"/>
              <a:buChar char="•"/>
            </a:pPr>
            <a:r>
              <a:rPr lang="en-US" sz="1400" b="1" dirty="0">
                <a:solidFill>
                  <a:srgbClr val="454240"/>
                </a:solidFill>
                <a:latin typeface="DM Sans" pitchFamily="34" charset="0"/>
                <a:ea typeface="DM Sans" pitchFamily="34" charset="-122"/>
                <a:cs typeface="DM Sans" pitchFamily="34" charset="-120"/>
              </a:rPr>
              <a:t>Matplotlib &amp; Seaborn</a:t>
            </a:r>
            <a:r>
              <a:rPr lang="en-US" sz="1400" dirty="0">
                <a:solidFill>
                  <a:srgbClr val="454240"/>
                </a:solidFill>
                <a:latin typeface="DM Sans" pitchFamily="34" charset="0"/>
                <a:ea typeface="DM Sans" pitchFamily="34" charset="-122"/>
                <a:cs typeface="DM Sans" pitchFamily="34" charset="-120"/>
              </a:rPr>
              <a:t> for visualization</a:t>
            </a:r>
            <a:endParaRPr lang="en-US" sz="1400" dirty="0"/>
          </a:p>
        </p:txBody>
      </p:sp>
      <p:sp>
        <p:nvSpPr>
          <p:cNvPr id="5" name="Text 3"/>
          <p:cNvSpPr/>
          <p:nvPr/>
        </p:nvSpPr>
        <p:spPr>
          <a:xfrm>
            <a:off x="1150501" y="4365116"/>
            <a:ext cx="2680216" cy="334923"/>
          </a:xfrm>
          <a:prstGeom prst="rect">
            <a:avLst/>
          </a:prstGeom>
          <a:noFill/>
          <a:ln/>
        </p:spPr>
        <p:txBody>
          <a:bodyPr wrap="none" lIns="0" tIns="0" rIns="0" bIns="0" rtlCol="0" anchor="t"/>
          <a:lstStyle/>
          <a:p>
            <a:pPr marL="0" indent="0" algn="l">
              <a:lnSpc>
                <a:spcPts val="2600"/>
              </a:lnSpc>
              <a:buNone/>
            </a:pPr>
            <a:r>
              <a:rPr lang="en-US" sz="2100" dirty="0">
                <a:solidFill>
                  <a:srgbClr val="5C4E3D"/>
                </a:solidFill>
                <a:latin typeface="Libre Baskerville" pitchFamily="34" charset="0"/>
                <a:ea typeface="Libre Baskerville" pitchFamily="34" charset="-122"/>
                <a:cs typeface="Libre Baskerville" pitchFamily="34" charset="-120"/>
              </a:rPr>
              <a:t>Data Preprocessing</a:t>
            </a:r>
            <a:endParaRPr lang="en-US" sz="2100" dirty="0"/>
          </a:p>
        </p:txBody>
      </p:sp>
      <p:sp>
        <p:nvSpPr>
          <p:cNvPr id="6" name="Text 4"/>
          <p:cNvSpPr/>
          <p:nvPr/>
        </p:nvSpPr>
        <p:spPr>
          <a:xfrm>
            <a:off x="1150501" y="4840771"/>
            <a:ext cx="4031933" cy="1022253"/>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454240"/>
                </a:solidFill>
                <a:latin typeface="DM Sans" pitchFamily="34" charset="0"/>
                <a:ea typeface="DM Sans" pitchFamily="34" charset="-122"/>
                <a:cs typeface="DM Sans" pitchFamily="34" charset="-120"/>
              </a:rPr>
              <a:t>Handling missing values and duplicates</a:t>
            </a:r>
            <a:endParaRPr lang="en-US" sz="1400" dirty="0"/>
          </a:p>
          <a:p>
            <a:pPr marL="342900" indent="-342900" algn="l">
              <a:lnSpc>
                <a:spcPts val="2000"/>
              </a:lnSpc>
              <a:buSzPct val="100000"/>
              <a:buChar char="•"/>
            </a:pPr>
            <a:r>
              <a:rPr lang="en-US" sz="1400" dirty="0">
                <a:solidFill>
                  <a:srgbClr val="454240"/>
                </a:solidFill>
                <a:latin typeface="DM Sans" pitchFamily="34" charset="0"/>
                <a:ea typeface="DM Sans" pitchFamily="34" charset="-122"/>
                <a:cs typeface="DM Sans" pitchFamily="34" charset="-120"/>
              </a:rPr>
              <a:t>Converting date/time formats</a:t>
            </a:r>
            <a:endParaRPr lang="en-US" sz="1400" dirty="0"/>
          </a:p>
          <a:p>
            <a:pPr marL="342900" indent="-342900" algn="l">
              <a:lnSpc>
                <a:spcPts val="2000"/>
              </a:lnSpc>
              <a:buSzPct val="100000"/>
              <a:buChar char="•"/>
            </a:pPr>
            <a:r>
              <a:rPr lang="en-US" sz="1400" dirty="0">
                <a:solidFill>
                  <a:srgbClr val="454240"/>
                </a:solidFill>
                <a:latin typeface="DM Sans" pitchFamily="34" charset="0"/>
                <a:ea typeface="DM Sans" pitchFamily="34" charset="-122"/>
                <a:cs typeface="DM Sans" pitchFamily="34" charset="-120"/>
              </a:rPr>
              <a:t>Merging datasets using User ID and Date</a:t>
            </a:r>
            <a:endParaRPr lang="en-US" sz="1400" dirty="0"/>
          </a:p>
          <a:p>
            <a:pPr marL="342900" indent="-342900" algn="l">
              <a:lnSpc>
                <a:spcPts val="2000"/>
              </a:lnSpc>
              <a:buSzPct val="100000"/>
              <a:buChar char="•"/>
            </a:pPr>
            <a:r>
              <a:rPr lang="en-US" sz="1400" dirty="0">
                <a:solidFill>
                  <a:srgbClr val="454240"/>
                </a:solidFill>
                <a:latin typeface="DM Sans" pitchFamily="34" charset="0"/>
                <a:ea typeface="DM Sans" pitchFamily="34" charset="-122"/>
                <a:cs typeface="DM Sans" pitchFamily="34" charset="-120"/>
              </a:rPr>
              <a:t>Data type optimization and validation</a:t>
            </a:r>
            <a:endParaRPr lang="en-US" sz="1400" dirty="0"/>
          </a:p>
        </p:txBody>
      </p:sp>
      <p:pic>
        <p:nvPicPr>
          <p:cNvPr id="7" name="Image 0" descr="preencoded.png"/>
          <p:cNvPicPr>
            <a:picLocks noChangeAspect="1"/>
          </p:cNvPicPr>
          <p:nvPr/>
        </p:nvPicPr>
        <p:blipFill>
          <a:blip r:embed="rId3"/>
          <a:stretch>
            <a:fillRect/>
          </a:stretch>
        </p:blipFill>
        <p:spPr>
          <a:xfrm>
            <a:off x="5625822" y="1460183"/>
            <a:ext cx="7861578" cy="4384238"/>
          </a:xfrm>
          <a:prstGeom prst="rect">
            <a:avLst/>
          </a:prstGeom>
        </p:spPr>
      </p:pic>
      <p:sp>
        <p:nvSpPr>
          <p:cNvPr id="8" name="Text 5"/>
          <p:cNvSpPr/>
          <p:nvPr/>
        </p:nvSpPr>
        <p:spPr>
          <a:xfrm>
            <a:off x="5625822" y="5757297"/>
            <a:ext cx="2680216" cy="334923"/>
          </a:xfrm>
          <a:prstGeom prst="rect">
            <a:avLst/>
          </a:prstGeom>
          <a:noFill/>
          <a:ln/>
        </p:spPr>
        <p:txBody>
          <a:bodyPr wrap="none" lIns="0" tIns="0" rIns="0" bIns="0" rtlCol="0" anchor="t"/>
          <a:lstStyle/>
          <a:p>
            <a:pPr marL="0" indent="0" algn="l">
              <a:lnSpc>
                <a:spcPts val="2600"/>
              </a:lnSpc>
              <a:buNone/>
            </a:pPr>
            <a:r>
              <a:rPr lang="en-US" sz="2100" dirty="0">
                <a:solidFill>
                  <a:srgbClr val="5C4E3D"/>
                </a:solidFill>
                <a:latin typeface="Libre Baskerville" pitchFamily="34" charset="0"/>
                <a:ea typeface="Libre Baskerville" pitchFamily="34" charset="-122"/>
                <a:cs typeface="Libre Baskerville" pitchFamily="34" charset="-120"/>
              </a:rPr>
              <a:t>EDA Techniques</a:t>
            </a:r>
            <a:endParaRPr lang="en-US" sz="2100" dirty="0"/>
          </a:p>
        </p:txBody>
      </p:sp>
      <p:sp>
        <p:nvSpPr>
          <p:cNvPr id="9" name="Text 6"/>
          <p:cNvSpPr/>
          <p:nvPr/>
        </p:nvSpPr>
        <p:spPr>
          <a:xfrm>
            <a:off x="5625822" y="6232951"/>
            <a:ext cx="7861578" cy="1022253"/>
          </a:xfrm>
          <a:prstGeom prst="rect">
            <a:avLst/>
          </a:prstGeom>
          <a:noFill/>
          <a:ln/>
        </p:spPr>
        <p:txBody>
          <a:bodyPr wrap="square" lIns="0" tIns="0" rIns="0" bIns="0" rtlCol="0" anchor="t"/>
          <a:lstStyle/>
          <a:p>
            <a:pPr marL="342900" indent="-342900" algn="l">
              <a:lnSpc>
                <a:spcPts val="2000"/>
              </a:lnSpc>
              <a:buSzPct val="100000"/>
              <a:buChar char="•"/>
            </a:pPr>
            <a:r>
              <a:rPr lang="en-US" sz="1400" dirty="0">
                <a:solidFill>
                  <a:srgbClr val="454240"/>
                </a:solidFill>
                <a:latin typeface="DM Sans" pitchFamily="34" charset="0"/>
                <a:ea typeface="DM Sans" pitchFamily="34" charset="-122"/>
                <a:cs typeface="DM Sans" pitchFamily="34" charset="-120"/>
              </a:rPr>
              <a:t>Descriptive statistics and summary metrics</a:t>
            </a:r>
            <a:endParaRPr lang="en-US" sz="1400" dirty="0"/>
          </a:p>
          <a:p>
            <a:pPr marL="342900" indent="-342900" algn="l">
              <a:lnSpc>
                <a:spcPts val="2000"/>
              </a:lnSpc>
              <a:buSzPct val="100000"/>
              <a:buChar char="•"/>
            </a:pPr>
            <a:r>
              <a:rPr lang="en-US" sz="1400" dirty="0">
                <a:solidFill>
                  <a:srgbClr val="454240"/>
                </a:solidFill>
                <a:latin typeface="DM Sans" pitchFamily="34" charset="0"/>
                <a:ea typeface="DM Sans" pitchFamily="34" charset="-122"/>
                <a:cs typeface="DM Sans" pitchFamily="34" charset="-120"/>
              </a:rPr>
              <a:t>GroupBy analysis by user and time periods</a:t>
            </a:r>
            <a:endParaRPr lang="en-US" sz="1400" dirty="0"/>
          </a:p>
          <a:p>
            <a:pPr marL="342900" indent="-342900" algn="l">
              <a:lnSpc>
                <a:spcPts val="2000"/>
              </a:lnSpc>
              <a:buSzPct val="100000"/>
              <a:buChar char="•"/>
            </a:pPr>
            <a:r>
              <a:rPr lang="en-US" sz="1400" dirty="0">
                <a:solidFill>
                  <a:srgbClr val="454240"/>
                </a:solidFill>
                <a:latin typeface="DM Sans" pitchFamily="34" charset="0"/>
                <a:ea typeface="DM Sans" pitchFamily="34" charset="-122"/>
                <a:cs typeface="DM Sans" pitchFamily="34" charset="-120"/>
              </a:rPr>
              <a:t>Correlation analysis using Pearson coefficient</a:t>
            </a:r>
            <a:endParaRPr lang="en-US" sz="1400" dirty="0"/>
          </a:p>
          <a:p>
            <a:pPr marL="342900" indent="-342900" algn="l">
              <a:lnSpc>
                <a:spcPts val="2000"/>
              </a:lnSpc>
              <a:buSzPct val="100000"/>
              <a:buChar char="•"/>
            </a:pPr>
            <a:r>
              <a:rPr lang="en-US" sz="1400" dirty="0">
                <a:solidFill>
                  <a:srgbClr val="454240"/>
                </a:solidFill>
                <a:latin typeface="DM Sans" pitchFamily="34" charset="0"/>
                <a:ea typeface="DM Sans" pitchFamily="34" charset="-122"/>
                <a:cs typeface="DM Sans" pitchFamily="34" charset="-120"/>
              </a:rPr>
              <a:t>Distribution analysis with histograms and box plots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1396" y="1015484"/>
            <a:ext cx="6729413" cy="617339"/>
          </a:xfrm>
          <a:prstGeom prst="rect">
            <a:avLst/>
          </a:prstGeom>
          <a:noFill/>
          <a:ln/>
        </p:spPr>
        <p:txBody>
          <a:bodyPr wrap="none" lIns="0" tIns="0" rIns="0" bIns="0" rtlCol="0" anchor="t"/>
          <a:lstStyle/>
          <a:p>
            <a:pPr marL="0" indent="0" algn="l">
              <a:lnSpc>
                <a:spcPts val="4850"/>
              </a:lnSpc>
              <a:buNone/>
            </a:pPr>
            <a:r>
              <a:rPr lang="en-US" sz="3850" dirty="0">
                <a:solidFill>
                  <a:srgbClr val="5C4E3D"/>
                </a:solidFill>
                <a:latin typeface="Libre Baskerville" pitchFamily="34" charset="0"/>
                <a:ea typeface="Libre Baskerville" pitchFamily="34" charset="-122"/>
                <a:cs typeface="Libre Baskerville" pitchFamily="34" charset="-120"/>
              </a:rPr>
              <a:t>User Activity Classification</a:t>
            </a:r>
            <a:endParaRPr lang="en-US" sz="3850" dirty="0"/>
          </a:p>
        </p:txBody>
      </p:sp>
      <p:sp>
        <p:nvSpPr>
          <p:cNvPr id="4" name="Shape 1"/>
          <p:cNvSpPr/>
          <p:nvPr/>
        </p:nvSpPr>
        <p:spPr>
          <a:xfrm>
            <a:off x="888921" y="2187059"/>
            <a:ext cx="197525" cy="1101804"/>
          </a:xfrm>
          <a:prstGeom prst="roundRect">
            <a:avLst>
              <a:gd name="adj" fmla="val 42007"/>
            </a:avLst>
          </a:prstGeom>
          <a:solidFill>
            <a:srgbClr val="F7EDD4"/>
          </a:solidFill>
          <a:ln w="7620">
            <a:solidFill>
              <a:srgbClr val="DDD3BA"/>
            </a:solidFill>
            <a:prstDash val="solid"/>
          </a:ln>
        </p:spPr>
      </p:sp>
      <p:sp>
        <p:nvSpPr>
          <p:cNvPr id="5" name="Shape 2"/>
          <p:cNvSpPr/>
          <p:nvPr/>
        </p:nvSpPr>
        <p:spPr>
          <a:xfrm>
            <a:off x="691396" y="2057519"/>
            <a:ext cx="592574" cy="592574"/>
          </a:xfrm>
          <a:prstGeom prst="roundRect">
            <a:avLst>
              <a:gd name="adj" fmla="val 77155"/>
            </a:avLst>
          </a:prstGeom>
          <a:solidFill>
            <a:srgbClr val="F7EDD4"/>
          </a:solidFill>
          <a:ln w="7620">
            <a:solidFill>
              <a:srgbClr val="DDD3BA"/>
            </a:solidFill>
            <a:prstDash val="solid"/>
          </a:ln>
        </p:spPr>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9510" y="2205633"/>
            <a:ext cx="296228" cy="296228"/>
          </a:xfrm>
          <a:prstGeom prst="rect">
            <a:avLst/>
          </a:prstGeom>
        </p:spPr>
      </p:pic>
      <p:sp>
        <p:nvSpPr>
          <p:cNvPr id="7" name="Text 3"/>
          <p:cNvSpPr/>
          <p:nvPr/>
        </p:nvSpPr>
        <p:spPr>
          <a:xfrm>
            <a:off x="1456015" y="2088356"/>
            <a:ext cx="2469475" cy="308610"/>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Beginner</a:t>
            </a:r>
            <a:endParaRPr lang="en-US" sz="1900" dirty="0"/>
          </a:p>
        </p:txBody>
      </p:sp>
      <p:sp>
        <p:nvSpPr>
          <p:cNvPr id="8" name="Text 4"/>
          <p:cNvSpPr/>
          <p:nvPr/>
        </p:nvSpPr>
        <p:spPr>
          <a:xfrm>
            <a:off x="1456015" y="2500193"/>
            <a:ext cx="6996589" cy="591264"/>
          </a:xfrm>
          <a:prstGeom prst="rect">
            <a:avLst/>
          </a:prstGeom>
          <a:noFill/>
          <a:ln/>
        </p:spPr>
        <p:txBody>
          <a:bodyPr wrap="square" lIns="0" tIns="0" rIns="0" bIns="0" rtlCol="0" anchor="t"/>
          <a:lstStyle/>
          <a:p>
            <a:pPr marL="0" indent="0" algn="l">
              <a:lnSpc>
                <a:spcPts val="2300"/>
              </a:lnSpc>
              <a:buNone/>
            </a:pPr>
            <a:r>
              <a:rPr lang="en-US" sz="1550" dirty="0">
                <a:solidFill>
                  <a:srgbClr val="454240"/>
                </a:solidFill>
                <a:latin typeface="DM Sans" pitchFamily="34" charset="0"/>
                <a:ea typeface="DM Sans" pitchFamily="34" charset="-122"/>
                <a:cs typeface="DM Sans" pitchFamily="34" charset="-120"/>
              </a:rPr>
              <a:t>Less than 5,000 daily steps, primarily sedentary lifestyle with minimal structured activity</a:t>
            </a:r>
            <a:endParaRPr lang="en-US" sz="1550" dirty="0"/>
          </a:p>
        </p:txBody>
      </p:sp>
      <p:sp>
        <p:nvSpPr>
          <p:cNvPr id="9" name="Shape 5"/>
          <p:cNvSpPr/>
          <p:nvPr/>
        </p:nvSpPr>
        <p:spPr>
          <a:xfrm>
            <a:off x="1185148" y="3757255"/>
            <a:ext cx="197525" cy="1101804"/>
          </a:xfrm>
          <a:prstGeom prst="roundRect">
            <a:avLst>
              <a:gd name="adj" fmla="val 42007"/>
            </a:avLst>
          </a:prstGeom>
          <a:solidFill>
            <a:srgbClr val="F7EDD4"/>
          </a:solidFill>
          <a:ln w="7620">
            <a:solidFill>
              <a:srgbClr val="DDD3BA"/>
            </a:solidFill>
            <a:prstDash val="solid"/>
          </a:ln>
        </p:spPr>
      </p:sp>
      <p:sp>
        <p:nvSpPr>
          <p:cNvPr id="10" name="Shape 6"/>
          <p:cNvSpPr/>
          <p:nvPr/>
        </p:nvSpPr>
        <p:spPr>
          <a:xfrm>
            <a:off x="987623" y="3627715"/>
            <a:ext cx="592574" cy="592574"/>
          </a:xfrm>
          <a:prstGeom prst="roundRect">
            <a:avLst>
              <a:gd name="adj" fmla="val 77155"/>
            </a:avLst>
          </a:prstGeom>
          <a:solidFill>
            <a:srgbClr val="F7EDD4"/>
          </a:solidFill>
          <a:ln w="7620">
            <a:solidFill>
              <a:srgbClr val="DDD3BA"/>
            </a:solidFill>
            <a:prstDash val="solid"/>
          </a:ln>
        </p:spPr>
      </p:sp>
      <p:pic>
        <p:nvPicPr>
          <p:cNvPr id="11" name="Image 2" descr="preencoded.png"/>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1135737" y="3775829"/>
            <a:ext cx="296228" cy="296228"/>
          </a:xfrm>
          <a:prstGeom prst="rect">
            <a:avLst/>
          </a:prstGeom>
        </p:spPr>
      </p:pic>
      <p:sp>
        <p:nvSpPr>
          <p:cNvPr id="12" name="Text 7"/>
          <p:cNvSpPr/>
          <p:nvPr/>
        </p:nvSpPr>
        <p:spPr>
          <a:xfrm>
            <a:off x="1752243" y="3658553"/>
            <a:ext cx="2469475" cy="308610"/>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Intermediate</a:t>
            </a:r>
            <a:endParaRPr lang="en-US" sz="1900" dirty="0"/>
          </a:p>
        </p:txBody>
      </p:sp>
      <p:sp>
        <p:nvSpPr>
          <p:cNvPr id="13" name="Text 8"/>
          <p:cNvSpPr/>
          <p:nvPr/>
        </p:nvSpPr>
        <p:spPr>
          <a:xfrm>
            <a:off x="1752243" y="4070390"/>
            <a:ext cx="6700361" cy="591264"/>
          </a:xfrm>
          <a:prstGeom prst="rect">
            <a:avLst/>
          </a:prstGeom>
          <a:noFill/>
          <a:ln/>
        </p:spPr>
        <p:txBody>
          <a:bodyPr wrap="square" lIns="0" tIns="0" rIns="0" bIns="0" rtlCol="0" anchor="t"/>
          <a:lstStyle/>
          <a:p>
            <a:pPr marL="0" indent="0" algn="l">
              <a:lnSpc>
                <a:spcPts val="2300"/>
              </a:lnSpc>
              <a:buNone/>
            </a:pPr>
            <a:r>
              <a:rPr lang="en-US" sz="1550" dirty="0">
                <a:solidFill>
                  <a:srgbClr val="454240"/>
                </a:solidFill>
                <a:latin typeface="DM Sans" pitchFamily="34" charset="0"/>
                <a:ea typeface="DM Sans" pitchFamily="34" charset="-122"/>
                <a:cs typeface="DM Sans" pitchFamily="34" charset="-120"/>
              </a:rPr>
              <a:t>5,000-10,000 daily steps, moderate activity with regular exercise routines</a:t>
            </a:r>
            <a:endParaRPr lang="en-US" sz="1550" dirty="0"/>
          </a:p>
        </p:txBody>
      </p:sp>
      <p:sp>
        <p:nvSpPr>
          <p:cNvPr id="14" name="Shape 9"/>
          <p:cNvSpPr/>
          <p:nvPr/>
        </p:nvSpPr>
        <p:spPr>
          <a:xfrm>
            <a:off x="1481495" y="5327452"/>
            <a:ext cx="197525" cy="1101804"/>
          </a:xfrm>
          <a:prstGeom prst="roundRect">
            <a:avLst>
              <a:gd name="adj" fmla="val 42007"/>
            </a:avLst>
          </a:prstGeom>
          <a:solidFill>
            <a:srgbClr val="F7EDD4"/>
          </a:solidFill>
          <a:ln w="7620">
            <a:solidFill>
              <a:srgbClr val="DDD3BA"/>
            </a:solidFill>
            <a:prstDash val="solid"/>
          </a:ln>
        </p:spPr>
      </p:sp>
      <p:sp>
        <p:nvSpPr>
          <p:cNvPr id="15" name="Shape 10"/>
          <p:cNvSpPr/>
          <p:nvPr/>
        </p:nvSpPr>
        <p:spPr>
          <a:xfrm>
            <a:off x="1283970" y="5197912"/>
            <a:ext cx="592574" cy="592574"/>
          </a:xfrm>
          <a:prstGeom prst="roundRect">
            <a:avLst>
              <a:gd name="adj" fmla="val 77155"/>
            </a:avLst>
          </a:prstGeom>
          <a:solidFill>
            <a:srgbClr val="F7EDD4"/>
          </a:solidFill>
          <a:ln w="7620">
            <a:solidFill>
              <a:srgbClr val="DDD3BA"/>
            </a:solidFill>
            <a:prstDash val="solid"/>
          </a:ln>
        </p:spPr>
      </p:sp>
      <p:pic>
        <p:nvPicPr>
          <p:cNvPr id="16" name="Image 3" descr="preencoded.png"/>
          <p:cNvPicPr>
            <a:picLocks noChangeAspect="1"/>
          </p:cNvPicPr>
          <p:nvPr/>
        </p:nvPicPr>
        <p:blipFill>
          <a:blip r:embed="rId4">
            <a:extLst>
              <a:ext uri="{96DAC541-7B7A-43D3-8B79-37D633B846F1}">
                <asvg:svgBlip xmlns:asvg="http://schemas.microsoft.com/office/drawing/2016/SVG/main" r:embed="rId7"/>
              </a:ext>
            </a:extLst>
          </a:blip>
          <a:stretch>
            <a:fillRect/>
          </a:stretch>
        </p:blipFill>
        <p:spPr>
          <a:xfrm>
            <a:off x="1432084" y="5346025"/>
            <a:ext cx="296228" cy="296228"/>
          </a:xfrm>
          <a:prstGeom prst="rect">
            <a:avLst/>
          </a:prstGeom>
        </p:spPr>
      </p:pic>
      <p:sp>
        <p:nvSpPr>
          <p:cNvPr id="17" name="Text 11"/>
          <p:cNvSpPr/>
          <p:nvPr/>
        </p:nvSpPr>
        <p:spPr>
          <a:xfrm>
            <a:off x="2048589" y="5228749"/>
            <a:ext cx="2469475" cy="308610"/>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Pro</a:t>
            </a:r>
            <a:endParaRPr lang="en-US" sz="1900" dirty="0"/>
          </a:p>
        </p:txBody>
      </p:sp>
      <p:sp>
        <p:nvSpPr>
          <p:cNvPr id="18" name="Text 12"/>
          <p:cNvSpPr/>
          <p:nvPr/>
        </p:nvSpPr>
        <p:spPr>
          <a:xfrm>
            <a:off x="2048589" y="5640586"/>
            <a:ext cx="6404015" cy="591264"/>
          </a:xfrm>
          <a:prstGeom prst="rect">
            <a:avLst/>
          </a:prstGeom>
          <a:noFill/>
          <a:ln/>
        </p:spPr>
        <p:txBody>
          <a:bodyPr wrap="square" lIns="0" tIns="0" rIns="0" bIns="0" rtlCol="0" anchor="t"/>
          <a:lstStyle/>
          <a:p>
            <a:pPr marL="0" indent="0" algn="l">
              <a:lnSpc>
                <a:spcPts val="2300"/>
              </a:lnSpc>
              <a:buNone/>
            </a:pPr>
            <a:r>
              <a:rPr lang="en-US" sz="1550" dirty="0">
                <a:solidFill>
                  <a:srgbClr val="454240"/>
                </a:solidFill>
                <a:latin typeface="DM Sans" pitchFamily="34" charset="0"/>
                <a:ea typeface="DM Sans" pitchFamily="34" charset="-122"/>
                <a:cs typeface="DM Sans" pitchFamily="34" charset="-120"/>
              </a:rPr>
              <a:t>More than 10,000 daily steps, highly active lifestyle with consistent intense workouts</a:t>
            </a:r>
            <a:endParaRPr lang="en-US" sz="1550" dirty="0"/>
          </a:p>
        </p:txBody>
      </p:sp>
      <p:sp>
        <p:nvSpPr>
          <p:cNvPr id="19" name="Text 13"/>
          <p:cNvSpPr/>
          <p:nvPr/>
        </p:nvSpPr>
        <p:spPr>
          <a:xfrm>
            <a:off x="691396" y="6622852"/>
            <a:ext cx="7761208" cy="591264"/>
          </a:xfrm>
          <a:prstGeom prst="rect">
            <a:avLst/>
          </a:prstGeom>
          <a:noFill/>
          <a:ln/>
        </p:spPr>
        <p:txBody>
          <a:bodyPr wrap="square" lIns="0" tIns="0" rIns="0" bIns="0" rtlCol="0" anchor="t"/>
          <a:lstStyle/>
          <a:p>
            <a:pPr marL="0" indent="0" algn="l">
              <a:lnSpc>
                <a:spcPts val="2300"/>
              </a:lnSpc>
              <a:buNone/>
            </a:pPr>
            <a:r>
              <a:rPr lang="en-US" sz="1550" dirty="0">
                <a:solidFill>
                  <a:srgbClr val="454240"/>
                </a:solidFill>
                <a:latin typeface="DM Sans" pitchFamily="34" charset="0"/>
                <a:ea typeface="DM Sans" pitchFamily="34" charset="-122"/>
                <a:cs typeface="DM Sans" pitchFamily="34" charset="-120"/>
              </a:rPr>
              <a:t>Classification based on established health guidelines from American Heart Association and CDC physical activity recommendations.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99001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Findings</a:t>
            </a:r>
            <a:endParaRPr lang="en-US" sz="4450" dirty="0"/>
          </a:p>
        </p:txBody>
      </p:sp>
      <p:sp>
        <p:nvSpPr>
          <p:cNvPr id="3" name="Text 1"/>
          <p:cNvSpPr/>
          <p:nvPr/>
        </p:nvSpPr>
        <p:spPr>
          <a:xfrm>
            <a:off x="793790" y="3265765"/>
            <a:ext cx="3048000"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76%</a:t>
            </a:r>
            <a:endParaRPr lang="en-US" sz="5850" dirty="0"/>
          </a:p>
        </p:txBody>
      </p:sp>
      <p:sp>
        <p:nvSpPr>
          <p:cNvPr id="4" name="Text 2"/>
          <p:cNvSpPr/>
          <p:nvPr/>
        </p:nvSpPr>
        <p:spPr>
          <a:xfrm>
            <a:off x="900113" y="4297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Lightly Active</a:t>
            </a:r>
            <a:endParaRPr lang="en-US" sz="2200" dirty="0"/>
          </a:p>
        </p:txBody>
      </p:sp>
      <p:sp>
        <p:nvSpPr>
          <p:cNvPr id="5" name="Text 3"/>
          <p:cNvSpPr/>
          <p:nvPr/>
        </p:nvSpPr>
        <p:spPr>
          <a:xfrm>
            <a:off x="793790" y="4787979"/>
            <a:ext cx="3048000" cy="1451610"/>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Majority of users spent most time in light activity, suggesting need for more vigorous exercise</a:t>
            </a:r>
            <a:endParaRPr lang="en-US" sz="1750" dirty="0"/>
          </a:p>
        </p:txBody>
      </p:sp>
      <p:sp>
        <p:nvSpPr>
          <p:cNvPr id="6" name="Text 4"/>
          <p:cNvSpPr/>
          <p:nvPr/>
        </p:nvSpPr>
        <p:spPr>
          <a:xfrm>
            <a:off x="4125278" y="3265765"/>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42%</a:t>
            </a:r>
            <a:endParaRPr lang="en-US" sz="5850" dirty="0"/>
          </a:p>
        </p:txBody>
      </p:sp>
      <p:sp>
        <p:nvSpPr>
          <p:cNvPr id="7" name="Text 5"/>
          <p:cNvSpPr/>
          <p:nvPr/>
        </p:nvSpPr>
        <p:spPr>
          <a:xfrm>
            <a:off x="4231719" y="4297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Strong Correlation</a:t>
            </a:r>
            <a:endParaRPr lang="en-US" sz="2200" dirty="0"/>
          </a:p>
        </p:txBody>
      </p:sp>
      <p:sp>
        <p:nvSpPr>
          <p:cNvPr id="8" name="Text 6"/>
          <p:cNvSpPr/>
          <p:nvPr/>
        </p:nvSpPr>
        <p:spPr>
          <a:xfrm>
            <a:off x="4125278" y="478797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Positive correlation observed between daily steps and calories burned</a:t>
            </a:r>
            <a:endParaRPr lang="en-US" sz="1750" dirty="0"/>
          </a:p>
        </p:txBody>
      </p:sp>
      <p:sp>
        <p:nvSpPr>
          <p:cNvPr id="9" name="Text 7"/>
          <p:cNvSpPr/>
          <p:nvPr/>
        </p:nvSpPr>
        <p:spPr>
          <a:xfrm>
            <a:off x="7456884" y="3265765"/>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6.98</a:t>
            </a:r>
            <a:endParaRPr lang="en-US" sz="5850" dirty="0"/>
          </a:p>
        </p:txBody>
      </p:sp>
      <p:sp>
        <p:nvSpPr>
          <p:cNvPr id="10" name="Text 8"/>
          <p:cNvSpPr/>
          <p:nvPr/>
        </p:nvSpPr>
        <p:spPr>
          <a:xfrm>
            <a:off x="7563326" y="4297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Average Sleep (hrs)</a:t>
            </a:r>
            <a:endParaRPr lang="en-US" sz="2200" dirty="0"/>
          </a:p>
        </p:txBody>
      </p:sp>
      <p:sp>
        <p:nvSpPr>
          <p:cNvPr id="11" name="Text 9"/>
          <p:cNvSpPr/>
          <p:nvPr/>
        </p:nvSpPr>
        <p:spPr>
          <a:xfrm>
            <a:off x="7456884" y="4787979"/>
            <a:ext cx="3048119" cy="1088708"/>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Mean sleep duration across all users, with significant quality variation</a:t>
            </a:r>
            <a:endParaRPr lang="en-US" sz="1750" dirty="0"/>
          </a:p>
        </p:txBody>
      </p:sp>
      <p:sp>
        <p:nvSpPr>
          <p:cNvPr id="12" name="Text 10"/>
          <p:cNvSpPr/>
          <p:nvPr/>
        </p:nvSpPr>
        <p:spPr>
          <a:xfrm>
            <a:off x="10788491" y="3265765"/>
            <a:ext cx="3048119" cy="748427"/>
          </a:xfrm>
          <a:prstGeom prst="rect">
            <a:avLst/>
          </a:prstGeom>
          <a:noFill/>
          <a:ln/>
        </p:spPr>
        <p:txBody>
          <a:bodyPr wrap="none" lIns="0" tIns="0" rIns="0" bIns="0" rtlCol="0" anchor="t"/>
          <a:lstStyle/>
          <a:p>
            <a:pPr marL="0" indent="0" algn="ctr">
              <a:lnSpc>
                <a:spcPts val="5850"/>
              </a:lnSpc>
              <a:buNone/>
            </a:pPr>
            <a:r>
              <a:rPr lang="en-US" sz="5850" dirty="0">
                <a:solidFill>
                  <a:srgbClr val="454240"/>
                </a:solidFill>
                <a:latin typeface="Libre Baskerville" pitchFamily="34" charset="0"/>
                <a:ea typeface="Libre Baskerville" pitchFamily="34" charset="-122"/>
                <a:cs typeface="Libre Baskerville" pitchFamily="34" charset="-120"/>
              </a:rPr>
              <a:t>25.2</a:t>
            </a:r>
            <a:endParaRPr lang="en-US" sz="5850" dirty="0"/>
          </a:p>
        </p:txBody>
      </p:sp>
      <p:sp>
        <p:nvSpPr>
          <p:cNvPr id="13" name="Text 11"/>
          <p:cNvSpPr/>
          <p:nvPr/>
        </p:nvSpPr>
        <p:spPr>
          <a:xfrm>
            <a:off x="10894933" y="4297561"/>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Average BMI</a:t>
            </a:r>
            <a:endParaRPr lang="en-US" sz="2200" dirty="0"/>
          </a:p>
        </p:txBody>
      </p:sp>
      <p:sp>
        <p:nvSpPr>
          <p:cNvPr id="14" name="Text 12"/>
          <p:cNvSpPr/>
          <p:nvPr/>
        </p:nvSpPr>
        <p:spPr>
          <a:xfrm>
            <a:off x="10788491" y="4787979"/>
            <a:ext cx="3048119" cy="1451610"/>
          </a:xfrm>
          <a:prstGeom prst="rect">
            <a:avLst/>
          </a:prstGeom>
          <a:noFill/>
          <a:ln/>
        </p:spPr>
        <p:txBody>
          <a:bodyPr wrap="squar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Body Mass Index trend indicating overweight category for sample population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346960" y="415052"/>
            <a:ext cx="3600093" cy="450056"/>
          </a:xfrm>
          <a:prstGeom prst="rect">
            <a:avLst/>
          </a:prstGeom>
          <a:noFill/>
          <a:ln/>
        </p:spPr>
        <p:txBody>
          <a:bodyPr wrap="none" lIns="0" tIns="0" rIns="0" bIns="0" rtlCol="0" anchor="t"/>
          <a:lstStyle/>
          <a:p>
            <a:pPr marL="0" indent="0" algn="l">
              <a:lnSpc>
                <a:spcPts val="3500"/>
              </a:lnSpc>
              <a:buNone/>
            </a:pPr>
            <a:r>
              <a:rPr lang="en-US" sz="2800" dirty="0">
                <a:solidFill>
                  <a:srgbClr val="5C4E3D"/>
                </a:solidFill>
                <a:latin typeface="Libre Baskerville" pitchFamily="34" charset="0"/>
                <a:ea typeface="Libre Baskerville" pitchFamily="34" charset="-122"/>
                <a:cs typeface="Libre Baskerville" pitchFamily="34" charset="-120"/>
              </a:rPr>
              <a:t>Data Visualization</a:t>
            </a:r>
            <a:endParaRPr lang="en-US" sz="2800" dirty="0"/>
          </a:p>
        </p:txBody>
      </p:sp>
      <p:sp>
        <p:nvSpPr>
          <p:cNvPr id="3" name="Text 1"/>
          <p:cNvSpPr/>
          <p:nvPr/>
        </p:nvSpPr>
        <p:spPr>
          <a:xfrm>
            <a:off x="2346960" y="1047869"/>
            <a:ext cx="9936361" cy="188357"/>
          </a:xfrm>
          <a:prstGeom prst="rect">
            <a:avLst/>
          </a:prstGeom>
          <a:noFill/>
          <a:ln/>
        </p:spPr>
        <p:txBody>
          <a:bodyPr wrap="none" lIns="0" tIns="0" rIns="0" bIns="0" rtlCol="0" anchor="t"/>
          <a:lstStyle/>
          <a:p>
            <a:pPr marL="0" indent="0" algn="l">
              <a:lnSpc>
                <a:spcPts val="1450"/>
              </a:lnSpc>
              <a:buNone/>
            </a:pPr>
            <a:r>
              <a:rPr lang="en-US" sz="1100" dirty="0">
                <a:solidFill>
                  <a:srgbClr val="454240"/>
                </a:solidFill>
                <a:latin typeface="DM Sans" pitchFamily="34" charset="0"/>
                <a:ea typeface="DM Sans" pitchFamily="34" charset="-122"/>
                <a:cs typeface="DM Sans" pitchFamily="34" charset="-120"/>
              </a:rPr>
              <a:t>Various chart types were employed to extract meaningful insights from the fitness tracker data.</a:t>
            </a:r>
            <a:endParaRPr lang="en-US" sz="1100" dirty="0"/>
          </a:p>
        </p:txBody>
      </p:sp>
      <p:pic>
        <p:nvPicPr>
          <p:cNvPr id="4" name="Image 0" descr="preencoded.png"/>
          <p:cNvPicPr>
            <a:picLocks noChangeAspect="1"/>
          </p:cNvPicPr>
          <p:nvPr/>
        </p:nvPicPr>
        <p:blipFill>
          <a:blip r:embed="rId3"/>
          <a:stretch>
            <a:fillRect/>
          </a:stretch>
        </p:blipFill>
        <p:spPr>
          <a:xfrm>
            <a:off x="2346960" y="1338977"/>
            <a:ext cx="2398395" cy="2398395"/>
          </a:xfrm>
          <a:prstGeom prst="rect">
            <a:avLst/>
          </a:prstGeom>
        </p:spPr>
      </p:pic>
      <p:sp>
        <p:nvSpPr>
          <p:cNvPr id="5" name="Text 2"/>
          <p:cNvSpPr/>
          <p:nvPr/>
        </p:nvSpPr>
        <p:spPr>
          <a:xfrm>
            <a:off x="2346960" y="3828693"/>
            <a:ext cx="1799987" cy="225028"/>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Scatter Plots</a:t>
            </a:r>
            <a:endParaRPr lang="en-US" sz="1400" dirty="0"/>
          </a:p>
        </p:txBody>
      </p:sp>
      <p:sp>
        <p:nvSpPr>
          <p:cNvPr id="6" name="Text 3"/>
          <p:cNvSpPr/>
          <p:nvPr/>
        </p:nvSpPr>
        <p:spPr>
          <a:xfrm>
            <a:off x="2346960" y="4108490"/>
            <a:ext cx="2398395" cy="376714"/>
          </a:xfrm>
          <a:prstGeom prst="rect">
            <a:avLst/>
          </a:prstGeom>
          <a:noFill/>
          <a:ln/>
        </p:spPr>
        <p:txBody>
          <a:bodyPr wrap="square" lIns="0" tIns="0" rIns="0" bIns="0" rtlCol="0" anchor="t"/>
          <a:lstStyle/>
          <a:p>
            <a:pPr marL="0" indent="0" algn="l">
              <a:lnSpc>
                <a:spcPts val="1450"/>
              </a:lnSpc>
              <a:buNone/>
            </a:pPr>
            <a:r>
              <a:rPr lang="en-US" sz="1100" dirty="0">
                <a:solidFill>
                  <a:srgbClr val="454240"/>
                </a:solidFill>
                <a:latin typeface="DM Sans" pitchFamily="34" charset="0"/>
                <a:ea typeface="DM Sans" pitchFamily="34" charset="-122"/>
                <a:cs typeface="DM Sans" pitchFamily="34" charset="-120"/>
              </a:rPr>
              <a:t>Steps vs calories relationship analysis</a:t>
            </a:r>
            <a:endParaRPr lang="en-US" sz="1100" dirty="0"/>
          </a:p>
        </p:txBody>
      </p:sp>
      <p:pic>
        <p:nvPicPr>
          <p:cNvPr id="7" name="Image 1" descr="preencoded.png"/>
          <p:cNvPicPr>
            <a:picLocks noChangeAspect="1"/>
          </p:cNvPicPr>
          <p:nvPr/>
        </p:nvPicPr>
        <p:blipFill>
          <a:blip r:embed="rId4"/>
          <a:stretch>
            <a:fillRect/>
          </a:stretch>
        </p:blipFill>
        <p:spPr>
          <a:xfrm>
            <a:off x="4859536" y="1338977"/>
            <a:ext cx="2398514" cy="2398514"/>
          </a:xfrm>
          <a:prstGeom prst="rect">
            <a:avLst/>
          </a:prstGeom>
        </p:spPr>
      </p:pic>
      <p:sp>
        <p:nvSpPr>
          <p:cNvPr id="8" name="Text 4"/>
          <p:cNvSpPr/>
          <p:nvPr/>
        </p:nvSpPr>
        <p:spPr>
          <a:xfrm>
            <a:off x="4859536" y="3828812"/>
            <a:ext cx="1799987" cy="225028"/>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Line Charts</a:t>
            </a:r>
            <a:endParaRPr lang="en-US" sz="1400" dirty="0"/>
          </a:p>
        </p:txBody>
      </p:sp>
      <p:sp>
        <p:nvSpPr>
          <p:cNvPr id="9" name="Text 5"/>
          <p:cNvSpPr/>
          <p:nvPr/>
        </p:nvSpPr>
        <p:spPr>
          <a:xfrm>
            <a:off x="4859536" y="4108609"/>
            <a:ext cx="2398514" cy="376714"/>
          </a:xfrm>
          <a:prstGeom prst="rect">
            <a:avLst/>
          </a:prstGeom>
          <a:noFill/>
          <a:ln/>
        </p:spPr>
        <p:txBody>
          <a:bodyPr wrap="square" lIns="0" tIns="0" rIns="0" bIns="0" rtlCol="0" anchor="t"/>
          <a:lstStyle/>
          <a:p>
            <a:pPr marL="0" indent="0" algn="l">
              <a:lnSpc>
                <a:spcPts val="1450"/>
              </a:lnSpc>
              <a:buNone/>
            </a:pPr>
            <a:r>
              <a:rPr lang="en-US" sz="1100" dirty="0">
                <a:solidFill>
                  <a:srgbClr val="454240"/>
                </a:solidFill>
                <a:latin typeface="DM Sans" pitchFamily="34" charset="0"/>
                <a:ea typeface="DM Sans" pitchFamily="34" charset="-122"/>
                <a:cs typeface="DM Sans" pitchFamily="34" charset="-120"/>
              </a:rPr>
              <a:t>Temporal trends in heart rate and activity</a:t>
            </a:r>
            <a:endParaRPr lang="en-US" sz="1100" dirty="0"/>
          </a:p>
        </p:txBody>
      </p:sp>
      <p:pic>
        <p:nvPicPr>
          <p:cNvPr id="10" name="Image 2" descr="preencoded.png"/>
          <p:cNvPicPr>
            <a:picLocks noChangeAspect="1"/>
          </p:cNvPicPr>
          <p:nvPr/>
        </p:nvPicPr>
        <p:blipFill>
          <a:blip r:embed="rId5"/>
          <a:stretch>
            <a:fillRect/>
          </a:stretch>
        </p:blipFill>
        <p:spPr>
          <a:xfrm>
            <a:off x="7372231" y="1338977"/>
            <a:ext cx="2398395" cy="2398395"/>
          </a:xfrm>
          <a:prstGeom prst="rect">
            <a:avLst/>
          </a:prstGeom>
        </p:spPr>
      </p:pic>
      <p:sp>
        <p:nvSpPr>
          <p:cNvPr id="11" name="Text 6"/>
          <p:cNvSpPr/>
          <p:nvPr/>
        </p:nvSpPr>
        <p:spPr>
          <a:xfrm>
            <a:off x="7372231" y="3828693"/>
            <a:ext cx="1799987" cy="225028"/>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Bar Charts</a:t>
            </a:r>
            <a:endParaRPr lang="en-US" sz="1400" dirty="0"/>
          </a:p>
        </p:txBody>
      </p:sp>
      <p:sp>
        <p:nvSpPr>
          <p:cNvPr id="12" name="Text 7"/>
          <p:cNvSpPr/>
          <p:nvPr/>
        </p:nvSpPr>
        <p:spPr>
          <a:xfrm>
            <a:off x="7372231" y="4108490"/>
            <a:ext cx="2398395" cy="376714"/>
          </a:xfrm>
          <a:prstGeom prst="rect">
            <a:avLst/>
          </a:prstGeom>
          <a:noFill/>
          <a:ln/>
        </p:spPr>
        <p:txBody>
          <a:bodyPr wrap="square" lIns="0" tIns="0" rIns="0" bIns="0" rtlCol="0" anchor="t"/>
          <a:lstStyle/>
          <a:p>
            <a:pPr marL="0" indent="0" algn="l">
              <a:lnSpc>
                <a:spcPts val="1450"/>
              </a:lnSpc>
              <a:buNone/>
            </a:pPr>
            <a:r>
              <a:rPr lang="en-US" sz="1100" dirty="0">
                <a:solidFill>
                  <a:srgbClr val="454240"/>
                </a:solidFill>
                <a:latin typeface="DM Sans" pitchFamily="34" charset="0"/>
                <a:ea typeface="DM Sans" pitchFamily="34" charset="-122"/>
                <a:cs typeface="DM Sans" pitchFamily="34" charset="-120"/>
              </a:rPr>
              <a:t>Comparative analysis across user groups</a:t>
            </a:r>
            <a:endParaRPr lang="en-US" sz="1100" dirty="0"/>
          </a:p>
        </p:txBody>
      </p:sp>
      <p:pic>
        <p:nvPicPr>
          <p:cNvPr id="13" name="Image 3" descr="preencoded.png"/>
          <p:cNvPicPr>
            <a:picLocks noChangeAspect="1"/>
          </p:cNvPicPr>
          <p:nvPr/>
        </p:nvPicPr>
        <p:blipFill>
          <a:blip r:embed="rId6"/>
          <a:stretch>
            <a:fillRect/>
          </a:stretch>
        </p:blipFill>
        <p:spPr>
          <a:xfrm>
            <a:off x="9884807" y="1338977"/>
            <a:ext cx="2398514" cy="2398514"/>
          </a:xfrm>
          <a:prstGeom prst="rect">
            <a:avLst/>
          </a:prstGeom>
        </p:spPr>
      </p:pic>
      <p:sp>
        <p:nvSpPr>
          <p:cNvPr id="14" name="Text 8"/>
          <p:cNvSpPr/>
          <p:nvPr/>
        </p:nvSpPr>
        <p:spPr>
          <a:xfrm>
            <a:off x="9884807" y="3828812"/>
            <a:ext cx="1799987" cy="225028"/>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Histograms</a:t>
            </a:r>
            <a:endParaRPr lang="en-US" sz="1400" dirty="0"/>
          </a:p>
        </p:txBody>
      </p:sp>
      <p:sp>
        <p:nvSpPr>
          <p:cNvPr id="15" name="Text 9"/>
          <p:cNvSpPr/>
          <p:nvPr/>
        </p:nvSpPr>
        <p:spPr>
          <a:xfrm>
            <a:off x="9884807" y="4108609"/>
            <a:ext cx="2398514" cy="188357"/>
          </a:xfrm>
          <a:prstGeom prst="rect">
            <a:avLst/>
          </a:prstGeom>
          <a:noFill/>
          <a:ln/>
        </p:spPr>
        <p:txBody>
          <a:bodyPr wrap="none" lIns="0" tIns="0" rIns="0" bIns="0" rtlCol="0" anchor="t"/>
          <a:lstStyle/>
          <a:p>
            <a:pPr marL="0" indent="0" algn="l">
              <a:lnSpc>
                <a:spcPts val="1450"/>
              </a:lnSpc>
              <a:buNone/>
            </a:pPr>
            <a:r>
              <a:rPr lang="en-US" sz="1100" dirty="0">
                <a:solidFill>
                  <a:srgbClr val="454240"/>
                </a:solidFill>
                <a:latin typeface="DM Sans" pitchFamily="34" charset="0"/>
                <a:ea typeface="DM Sans" pitchFamily="34" charset="-122"/>
                <a:cs typeface="DM Sans" pitchFamily="34" charset="-120"/>
              </a:rPr>
              <a:t>Distribution analysis of key metrics</a:t>
            </a:r>
            <a:endParaRPr lang="en-US" sz="1100" dirty="0"/>
          </a:p>
        </p:txBody>
      </p:sp>
      <p:pic>
        <p:nvPicPr>
          <p:cNvPr id="16" name="Image 4" descr="preencoded.png"/>
          <p:cNvPicPr>
            <a:picLocks noChangeAspect="1"/>
          </p:cNvPicPr>
          <p:nvPr/>
        </p:nvPicPr>
        <p:blipFill>
          <a:blip r:embed="rId7"/>
          <a:stretch>
            <a:fillRect/>
          </a:stretch>
        </p:blipFill>
        <p:spPr>
          <a:xfrm>
            <a:off x="2346960" y="4668083"/>
            <a:ext cx="2398395" cy="2398395"/>
          </a:xfrm>
          <a:prstGeom prst="rect">
            <a:avLst/>
          </a:prstGeom>
        </p:spPr>
      </p:pic>
      <p:sp>
        <p:nvSpPr>
          <p:cNvPr id="17" name="Text 10"/>
          <p:cNvSpPr/>
          <p:nvPr/>
        </p:nvSpPr>
        <p:spPr>
          <a:xfrm>
            <a:off x="2346960" y="7157799"/>
            <a:ext cx="1799987" cy="225028"/>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Box Plots</a:t>
            </a:r>
            <a:endParaRPr lang="en-US" sz="1400" dirty="0"/>
          </a:p>
        </p:txBody>
      </p:sp>
      <p:sp>
        <p:nvSpPr>
          <p:cNvPr id="18" name="Text 11"/>
          <p:cNvSpPr/>
          <p:nvPr/>
        </p:nvSpPr>
        <p:spPr>
          <a:xfrm>
            <a:off x="2346960" y="7437596"/>
            <a:ext cx="2398395" cy="376714"/>
          </a:xfrm>
          <a:prstGeom prst="rect">
            <a:avLst/>
          </a:prstGeom>
          <a:noFill/>
          <a:ln/>
        </p:spPr>
        <p:txBody>
          <a:bodyPr wrap="square" lIns="0" tIns="0" rIns="0" bIns="0" rtlCol="0" anchor="t"/>
          <a:lstStyle/>
          <a:p>
            <a:pPr marL="0" indent="0" algn="l">
              <a:lnSpc>
                <a:spcPts val="1450"/>
              </a:lnSpc>
              <a:buNone/>
            </a:pPr>
            <a:r>
              <a:rPr lang="en-US" sz="1100" dirty="0">
                <a:solidFill>
                  <a:srgbClr val="454240"/>
                </a:solidFill>
                <a:latin typeface="DM Sans" pitchFamily="34" charset="0"/>
                <a:ea typeface="DM Sans" pitchFamily="34" charset="-122"/>
                <a:cs typeface="DM Sans" pitchFamily="34" charset="-120"/>
              </a:rPr>
              <a:t>Outlier detection and spread visualization</a:t>
            </a:r>
            <a:endParaRPr lang="en-US" sz="1100" dirty="0"/>
          </a:p>
        </p:txBody>
      </p:sp>
      <p:pic>
        <p:nvPicPr>
          <p:cNvPr id="19" name="Image 5" descr="preencoded.png"/>
          <p:cNvPicPr>
            <a:picLocks noChangeAspect="1"/>
          </p:cNvPicPr>
          <p:nvPr/>
        </p:nvPicPr>
        <p:blipFill>
          <a:blip r:embed="rId8"/>
          <a:stretch>
            <a:fillRect/>
          </a:stretch>
        </p:blipFill>
        <p:spPr>
          <a:xfrm>
            <a:off x="4859536" y="4668083"/>
            <a:ext cx="2398514" cy="2398514"/>
          </a:xfrm>
          <a:prstGeom prst="rect">
            <a:avLst/>
          </a:prstGeom>
        </p:spPr>
      </p:pic>
      <p:sp>
        <p:nvSpPr>
          <p:cNvPr id="20" name="Text 12"/>
          <p:cNvSpPr/>
          <p:nvPr/>
        </p:nvSpPr>
        <p:spPr>
          <a:xfrm>
            <a:off x="4859536" y="7157918"/>
            <a:ext cx="1799987" cy="225028"/>
          </a:xfrm>
          <a:prstGeom prst="rect">
            <a:avLst/>
          </a:prstGeom>
          <a:noFill/>
          <a:ln/>
        </p:spPr>
        <p:txBody>
          <a:bodyPr wrap="none" lIns="0" tIns="0" rIns="0" bIns="0" rtlCol="0" anchor="t"/>
          <a:lstStyle/>
          <a:p>
            <a:pPr marL="0" indent="0" algn="l">
              <a:lnSpc>
                <a:spcPts val="1750"/>
              </a:lnSpc>
              <a:buNone/>
            </a:pPr>
            <a:r>
              <a:rPr lang="en-US" sz="1400" dirty="0">
                <a:solidFill>
                  <a:srgbClr val="454240"/>
                </a:solidFill>
                <a:latin typeface="Libre Baskerville" pitchFamily="34" charset="0"/>
                <a:ea typeface="Libre Baskerville" pitchFamily="34" charset="-122"/>
                <a:cs typeface="Libre Baskerville" pitchFamily="34" charset="-120"/>
              </a:rPr>
              <a:t>Heatmaps</a:t>
            </a:r>
            <a:endParaRPr lang="en-US" sz="1400" dirty="0"/>
          </a:p>
        </p:txBody>
      </p:sp>
      <p:sp>
        <p:nvSpPr>
          <p:cNvPr id="21" name="Text 13"/>
          <p:cNvSpPr/>
          <p:nvPr/>
        </p:nvSpPr>
        <p:spPr>
          <a:xfrm>
            <a:off x="4859536" y="7437715"/>
            <a:ext cx="2398514" cy="376714"/>
          </a:xfrm>
          <a:prstGeom prst="rect">
            <a:avLst/>
          </a:prstGeom>
          <a:noFill/>
          <a:ln/>
        </p:spPr>
        <p:txBody>
          <a:bodyPr wrap="square" lIns="0" tIns="0" rIns="0" bIns="0" rtlCol="0" anchor="t"/>
          <a:lstStyle/>
          <a:p>
            <a:pPr marL="0" indent="0" algn="l">
              <a:lnSpc>
                <a:spcPts val="1450"/>
              </a:lnSpc>
              <a:buNone/>
            </a:pPr>
            <a:r>
              <a:rPr lang="en-US" sz="1100" dirty="0">
                <a:solidFill>
                  <a:srgbClr val="454240"/>
                </a:solidFill>
                <a:latin typeface="DM Sans" pitchFamily="34" charset="0"/>
                <a:ea typeface="DM Sans" pitchFamily="34" charset="-122"/>
                <a:cs typeface="DM Sans" pitchFamily="34" charset="-120"/>
              </a:rPr>
              <a:t>Correlation matrices between variables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863923" y="465177"/>
            <a:ext cx="5555575" cy="493752"/>
          </a:xfrm>
          <a:prstGeom prst="rect">
            <a:avLst/>
          </a:prstGeom>
          <a:noFill/>
          <a:ln/>
        </p:spPr>
        <p:txBody>
          <a:bodyPr wrap="none" lIns="0" tIns="0" rIns="0" bIns="0" rtlCol="0" anchor="t"/>
          <a:lstStyle/>
          <a:p>
            <a:pPr marL="0" indent="0" algn="l">
              <a:lnSpc>
                <a:spcPts val="3850"/>
              </a:lnSpc>
              <a:buNone/>
            </a:pPr>
            <a:r>
              <a:rPr lang="en-US" sz="3100" dirty="0">
                <a:solidFill>
                  <a:srgbClr val="5C4E3D"/>
                </a:solidFill>
                <a:latin typeface="Libre Baskerville" pitchFamily="34" charset="0"/>
                <a:ea typeface="Libre Baskerville" pitchFamily="34" charset="-122"/>
                <a:cs typeface="Libre Baskerville" pitchFamily="34" charset="-120"/>
              </a:rPr>
              <a:t>Conclusion &amp; Future Scope</a:t>
            </a:r>
            <a:endParaRPr lang="en-US" sz="3100" dirty="0"/>
          </a:p>
        </p:txBody>
      </p:sp>
      <p:sp>
        <p:nvSpPr>
          <p:cNvPr id="3" name="Text 1"/>
          <p:cNvSpPr/>
          <p:nvPr/>
        </p:nvSpPr>
        <p:spPr>
          <a:xfrm>
            <a:off x="1863923" y="3015258"/>
            <a:ext cx="2370058" cy="296228"/>
          </a:xfrm>
          <a:prstGeom prst="rect">
            <a:avLst/>
          </a:prstGeom>
          <a:noFill/>
          <a:ln/>
        </p:spPr>
        <p:txBody>
          <a:bodyPr wrap="none" lIns="0" tIns="0" rIns="0" bIns="0" rtlCol="0" anchor="t"/>
          <a:lstStyle/>
          <a:p>
            <a:pPr marL="0" indent="0" algn="l">
              <a:lnSpc>
                <a:spcPts val="2300"/>
              </a:lnSpc>
              <a:buNone/>
            </a:pPr>
            <a:r>
              <a:rPr lang="en-US" sz="1850" dirty="0">
                <a:solidFill>
                  <a:srgbClr val="5C4E3D"/>
                </a:solidFill>
                <a:latin typeface="Libre Baskerville" pitchFamily="34" charset="0"/>
                <a:ea typeface="Libre Baskerville" pitchFamily="34" charset="-122"/>
                <a:cs typeface="Libre Baskerville" pitchFamily="34" charset="-120"/>
              </a:rPr>
              <a:t>Project Summary</a:t>
            </a:r>
            <a:endParaRPr lang="en-US" sz="1850" dirty="0"/>
          </a:p>
        </p:txBody>
      </p:sp>
      <p:sp>
        <p:nvSpPr>
          <p:cNvPr id="4" name="Text 2"/>
          <p:cNvSpPr/>
          <p:nvPr/>
        </p:nvSpPr>
        <p:spPr>
          <a:xfrm>
            <a:off x="1863923" y="3421499"/>
            <a:ext cx="6951702" cy="857726"/>
          </a:xfrm>
          <a:prstGeom prst="rect">
            <a:avLst/>
          </a:prstGeom>
          <a:noFill/>
          <a:ln/>
        </p:spPr>
        <p:txBody>
          <a:bodyPr wrap="square" lIns="0" tIns="0" rIns="0" bIns="0" rtlCol="0" anchor="t"/>
          <a:lstStyle/>
          <a:p>
            <a:pPr marL="0" indent="0" algn="l">
              <a:lnSpc>
                <a:spcPts val="1650"/>
              </a:lnSpc>
              <a:buNone/>
            </a:pPr>
            <a:r>
              <a:rPr lang="en-US" sz="1200" dirty="0">
                <a:solidFill>
                  <a:srgbClr val="454240"/>
                </a:solidFill>
                <a:latin typeface="DM Sans" pitchFamily="34" charset="0"/>
                <a:ea typeface="DM Sans" pitchFamily="34" charset="-122"/>
                <a:cs typeface="DM Sans" pitchFamily="34" charset="-120"/>
              </a:rPr>
              <a:t>This EDA successfully characterized user fitness behaviors, identified activity patterns, and revealed correlations between physical activity metrics. The analysis demonstrated practical application of data science techniques in health analytics, providing actionable insights for fitness optimization.</a:t>
            </a:r>
            <a:endParaRPr lang="en-US" sz="1200" dirty="0"/>
          </a:p>
        </p:txBody>
      </p:sp>
      <p:sp>
        <p:nvSpPr>
          <p:cNvPr id="5" name="Text 3"/>
          <p:cNvSpPr/>
          <p:nvPr/>
        </p:nvSpPr>
        <p:spPr>
          <a:xfrm>
            <a:off x="1863923" y="4389239"/>
            <a:ext cx="2685931" cy="296228"/>
          </a:xfrm>
          <a:prstGeom prst="rect">
            <a:avLst/>
          </a:prstGeom>
          <a:noFill/>
          <a:ln/>
        </p:spPr>
        <p:txBody>
          <a:bodyPr wrap="none" lIns="0" tIns="0" rIns="0" bIns="0" rtlCol="0" anchor="t"/>
          <a:lstStyle/>
          <a:p>
            <a:pPr marL="0" indent="0" algn="l">
              <a:lnSpc>
                <a:spcPts val="2300"/>
              </a:lnSpc>
              <a:buNone/>
            </a:pPr>
            <a:r>
              <a:rPr lang="en-US" sz="1850" dirty="0">
                <a:solidFill>
                  <a:srgbClr val="5C4E3D"/>
                </a:solidFill>
                <a:latin typeface="Libre Baskerville" pitchFamily="34" charset="0"/>
                <a:ea typeface="Libre Baskerville" pitchFamily="34" charset="-122"/>
                <a:cs typeface="Libre Baskerville" pitchFamily="34" charset="-120"/>
              </a:rPr>
              <a:t>Future Enhancements</a:t>
            </a:r>
            <a:endParaRPr lang="en-US" sz="1850" dirty="0"/>
          </a:p>
        </p:txBody>
      </p:sp>
      <p:sp>
        <p:nvSpPr>
          <p:cNvPr id="6" name="Text 4"/>
          <p:cNvSpPr/>
          <p:nvPr/>
        </p:nvSpPr>
        <p:spPr>
          <a:xfrm>
            <a:off x="1863923" y="4795480"/>
            <a:ext cx="6951702" cy="1072313"/>
          </a:xfrm>
          <a:prstGeom prst="rect">
            <a:avLst/>
          </a:prstGeom>
          <a:noFill/>
          <a:ln/>
        </p:spPr>
        <p:txBody>
          <a:bodyPr wrap="square" lIns="0" tIns="0" rIns="0" bIns="0" rtlCol="0" anchor="t"/>
          <a:lstStyle/>
          <a:p>
            <a:pPr marL="342900" indent="-342900" algn="l">
              <a:lnSpc>
                <a:spcPts val="1650"/>
              </a:lnSpc>
              <a:buSzPct val="100000"/>
              <a:buChar char="•"/>
            </a:pPr>
            <a:r>
              <a:rPr lang="en-US" sz="1200" b="1" dirty="0">
                <a:solidFill>
                  <a:srgbClr val="454240"/>
                </a:solidFill>
                <a:latin typeface="DM Sans" pitchFamily="34" charset="0"/>
                <a:ea typeface="DM Sans" pitchFamily="34" charset="-122"/>
                <a:cs typeface="DM Sans" pitchFamily="34" charset="-120"/>
              </a:rPr>
              <a:t>Personalized Recommendations</a:t>
            </a:r>
            <a:r>
              <a:rPr lang="en-US" sz="1200" dirty="0">
                <a:solidFill>
                  <a:srgbClr val="454240"/>
                </a:solidFill>
                <a:latin typeface="DM Sans" pitchFamily="34" charset="0"/>
                <a:ea typeface="DM Sans" pitchFamily="34" charset="-122"/>
                <a:cs typeface="DM Sans" pitchFamily="34" charset="-120"/>
              </a:rPr>
              <a:t>: AI-powered fitness suggestions based on individual patterns</a:t>
            </a:r>
            <a:endParaRPr lang="en-US" sz="1200" dirty="0"/>
          </a:p>
          <a:p>
            <a:pPr marL="342900" indent="-342900" algn="l">
              <a:lnSpc>
                <a:spcPts val="1650"/>
              </a:lnSpc>
              <a:buSzPct val="100000"/>
              <a:buChar char="•"/>
            </a:pPr>
            <a:r>
              <a:rPr lang="en-US" sz="1200" b="1" dirty="0">
                <a:solidFill>
                  <a:srgbClr val="454240"/>
                </a:solidFill>
                <a:latin typeface="DM Sans" pitchFamily="34" charset="0"/>
                <a:ea typeface="DM Sans" pitchFamily="34" charset="-122"/>
                <a:cs typeface="DM Sans" pitchFamily="34" charset="-120"/>
              </a:rPr>
              <a:t>Real-time Monitoring</a:t>
            </a:r>
            <a:r>
              <a:rPr lang="en-US" sz="1200" dirty="0">
                <a:solidFill>
                  <a:srgbClr val="454240"/>
                </a:solidFill>
                <a:latin typeface="DM Sans" pitchFamily="34" charset="0"/>
                <a:ea typeface="DM Sans" pitchFamily="34" charset="-122"/>
                <a:cs typeface="DM Sans" pitchFamily="34" charset="-120"/>
              </a:rPr>
              <a:t>: Streaming data analysis for immediate feedback systems</a:t>
            </a:r>
            <a:endParaRPr lang="en-US" sz="1200" dirty="0"/>
          </a:p>
          <a:p>
            <a:pPr marL="342900" indent="-342900" algn="l">
              <a:lnSpc>
                <a:spcPts val="1650"/>
              </a:lnSpc>
              <a:buSzPct val="100000"/>
              <a:buChar char="•"/>
            </a:pPr>
            <a:r>
              <a:rPr lang="en-US" sz="1200" b="1" dirty="0">
                <a:solidFill>
                  <a:srgbClr val="454240"/>
                </a:solidFill>
                <a:latin typeface="DM Sans" pitchFamily="34" charset="0"/>
                <a:ea typeface="DM Sans" pitchFamily="34" charset="-122"/>
                <a:cs typeface="DM Sans" pitchFamily="34" charset="-120"/>
              </a:rPr>
              <a:t>Integration with Health APIs</a:t>
            </a:r>
            <a:r>
              <a:rPr lang="en-US" sz="1200" dirty="0">
                <a:solidFill>
                  <a:srgbClr val="454240"/>
                </a:solidFill>
                <a:latin typeface="DM Sans" pitchFamily="34" charset="0"/>
                <a:ea typeface="DM Sans" pitchFamily="34" charset="-122"/>
                <a:cs typeface="DM Sans" pitchFamily="34" charset="-120"/>
              </a:rPr>
              <a:t>: Connect with medical records for comprehensive health profiles</a:t>
            </a:r>
            <a:endParaRPr lang="en-US" sz="1200" dirty="0"/>
          </a:p>
        </p:txBody>
      </p:sp>
      <p:pic>
        <p:nvPicPr>
          <p:cNvPr id="7" name="Image 0" descr="preencoded.png"/>
          <p:cNvPicPr>
            <a:picLocks noChangeAspect="1"/>
          </p:cNvPicPr>
          <p:nvPr/>
        </p:nvPicPr>
        <p:blipFill>
          <a:blip r:embed="rId3"/>
          <a:stretch>
            <a:fillRect/>
          </a:stretch>
        </p:blipFill>
        <p:spPr>
          <a:xfrm>
            <a:off x="9208770" y="1247775"/>
            <a:ext cx="3565208" cy="63927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91834"/>
            <a:ext cx="7556421" cy="1417677"/>
          </a:xfrm>
          <a:prstGeom prst="rect">
            <a:avLst/>
          </a:prstGeom>
          <a:noFill/>
          <a:ln/>
        </p:spPr>
        <p:txBody>
          <a:bodyPr wrap="none" lIns="0" tIns="0" rIns="0" bIns="0" rtlCol="0" anchor="t"/>
          <a:lstStyle/>
          <a:p>
            <a:pPr marL="0" indent="0" algn="l">
              <a:lnSpc>
                <a:spcPts val="11150"/>
              </a:lnSpc>
              <a:buNone/>
            </a:pPr>
            <a:r>
              <a:rPr lang="en-US" sz="8900" dirty="0">
                <a:solidFill>
                  <a:srgbClr val="5C4E3D"/>
                </a:solidFill>
                <a:latin typeface="Libre Baskerville" pitchFamily="34" charset="0"/>
                <a:ea typeface="Libre Baskerville" pitchFamily="34" charset="-122"/>
                <a:cs typeface="Libre Baskerville" pitchFamily="34" charset="-120"/>
              </a:rPr>
              <a:t>Thank You</a:t>
            </a:r>
            <a:endParaRPr lang="en-US" sz="8900" dirty="0"/>
          </a:p>
        </p:txBody>
      </p:sp>
      <p:sp>
        <p:nvSpPr>
          <p:cNvPr id="4" name="Text 1"/>
          <p:cNvSpPr/>
          <p:nvPr/>
        </p:nvSpPr>
        <p:spPr>
          <a:xfrm>
            <a:off x="1296208" y="3377775"/>
            <a:ext cx="4536519" cy="566976"/>
          </a:xfrm>
          <a:prstGeom prst="rect">
            <a:avLst/>
          </a:prstGeom>
          <a:noFill/>
          <a:ln/>
        </p:spPr>
        <p:txBody>
          <a:bodyPr wrap="none" lIns="0" tIns="0" rIns="0" bIns="0" rtlCol="0" anchor="t"/>
          <a:lstStyle/>
          <a:p>
            <a:pPr marL="0" indent="0" algn="l">
              <a:lnSpc>
                <a:spcPts val="4450"/>
              </a:lnSpc>
              <a:buNone/>
            </a:pPr>
            <a:endParaRPr lang="en-US" sz="3550" dirty="0"/>
          </a:p>
        </p:txBody>
      </p:sp>
      <p:sp>
        <p:nvSpPr>
          <p:cNvPr id="5" name="Text 2"/>
          <p:cNvSpPr/>
          <p:nvPr/>
        </p:nvSpPr>
        <p:spPr>
          <a:xfrm>
            <a:off x="622968" y="4956811"/>
            <a:ext cx="7556421" cy="362903"/>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Additional Information</a:t>
            </a:r>
            <a:endParaRPr lang="en-US" sz="1750" dirty="0"/>
          </a:p>
        </p:txBody>
      </p:sp>
      <p:sp>
        <p:nvSpPr>
          <p:cNvPr id="6" name="Text 3"/>
          <p:cNvSpPr/>
          <p:nvPr/>
        </p:nvSpPr>
        <p:spPr>
          <a:xfrm>
            <a:off x="793790" y="5574863"/>
            <a:ext cx="7556421" cy="362903"/>
          </a:xfrm>
          <a:prstGeom prst="rect">
            <a:avLst/>
          </a:prstGeom>
          <a:noFill/>
          <a:ln/>
        </p:spPr>
        <p:txBody>
          <a:bodyPr wrap="none" lIns="0" tIns="0" rIns="0" bIns="0" rtlCol="0" anchor="t"/>
          <a:lstStyle/>
          <a:p>
            <a:pPr marL="0" indent="0" algn="l">
              <a:lnSpc>
                <a:spcPts val="2850"/>
              </a:lnSpc>
              <a:buNone/>
            </a:pPr>
            <a:r>
              <a:rPr lang="en-US" sz="1750" i="1" dirty="0">
                <a:solidFill>
                  <a:srgbClr val="454240"/>
                </a:solidFill>
                <a:latin typeface="DM Sans" pitchFamily="34" charset="0"/>
                <a:ea typeface="DM Sans" pitchFamily="34" charset="-122"/>
                <a:cs typeface="DM Sans" pitchFamily="34" charset="-120"/>
              </a:rPr>
              <a:t>Project submitted for Data scientist  at </a:t>
            </a:r>
            <a:r>
              <a:rPr lang="en-US" sz="1750" i="1" dirty="0" err="1">
                <a:solidFill>
                  <a:srgbClr val="454240"/>
                </a:solidFill>
                <a:latin typeface="DM Sans" pitchFamily="34" charset="0"/>
                <a:ea typeface="DM Sans" pitchFamily="34" charset="-122"/>
                <a:cs typeface="DM Sans" pitchFamily="34" charset="-120"/>
              </a:rPr>
              <a:t>upGrad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551</Words>
  <Application>Microsoft Office PowerPoint</Application>
  <PresentationFormat>Custom</PresentationFormat>
  <Paragraphs>103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DM Sans</vt:lpstr>
      <vt:lpstr>Libre Baskerville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Asus</cp:lastModifiedBy>
  <cp:revision>2</cp:revision>
  <dcterms:created xsi:type="dcterms:W3CDTF">2026-01-30T06:50:53Z</dcterms:created>
  <dcterms:modified xsi:type="dcterms:W3CDTF">2026-01-30T06:55:57Z</dcterms:modified>
</cp:coreProperties>
</file>